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90" r:id="rId2"/>
    <p:sldId id="291" r:id="rId3"/>
    <p:sldId id="292" r:id="rId4"/>
    <p:sldId id="280" r:id="rId5"/>
    <p:sldId id="281" r:id="rId6"/>
    <p:sldId id="283" r:id="rId7"/>
    <p:sldId id="279" r:id="rId8"/>
    <p:sldId id="287" r:id="rId9"/>
    <p:sldId id="268" r:id="rId10"/>
    <p:sldId id="285" r:id="rId11"/>
    <p:sldId id="270" r:id="rId12"/>
    <p:sldId id="288" r:id="rId13"/>
    <p:sldId id="293" r:id="rId14"/>
    <p:sldId id="265"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55" autoAdjust="0"/>
    <p:restoredTop sz="94660"/>
  </p:normalViewPr>
  <p:slideViewPr>
    <p:cSldViewPr snapToGrid="0">
      <p:cViewPr varScale="1">
        <p:scale>
          <a:sx n="30" d="100"/>
          <a:sy n="30" d="100"/>
        </p:scale>
        <p:origin x="1162"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39047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213205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F8DAE0-5786-4754-BE01-979C4C166AAB}"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352285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F8DAE0-5786-4754-BE01-979C4C166AAB}" type="datetimeFigureOut">
              <a:rPr lang="en-GB" smtClean="0"/>
              <a:t>20/04/2021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487892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F8DAE0-5786-4754-BE01-979C4C166AAB}" type="datetimeFigureOut">
              <a:rPr lang="en-GB" smtClean="0"/>
              <a:t>20/04/2021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483726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F8DAE0-5786-4754-BE01-979C4C166AAB}" type="datetimeFigureOut">
              <a:rPr lang="en-GB" smtClean="0"/>
              <a:t>20/04/2021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3816727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F8DAE0-5786-4754-BE01-979C4C166AAB}" type="datetimeFigureOut">
              <a:rPr lang="en-GB" smtClean="0"/>
              <a:t>20/04/2021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328770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F8DAE0-5786-4754-BE01-979C4C166AAB}" type="datetimeFigureOut">
              <a:rPr lang="en-GB" smtClean="0"/>
              <a:t>20/04/2021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3801201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F8DAE0-5786-4754-BE01-979C4C166AAB}" type="datetimeFigureOut">
              <a:rPr lang="en-GB" smtClean="0"/>
              <a:t>20/04/2021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25785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032044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887816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F8DAE0-5786-4754-BE01-979C4C166AAB}" type="datetimeFigureOut">
              <a:rPr lang="en-GB" smtClean="0"/>
              <a:t>20/04/2021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0F0FFD-C124-4AC3-9D8F-7DBB832CA64F}" type="slidenum">
              <a:rPr lang="en-GB" smtClean="0"/>
              <a:t>‹#›</a:t>
            </a:fld>
            <a:endParaRPr lang="en-GB"/>
          </a:p>
        </p:txBody>
      </p:sp>
    </p:spTree>
    <p:extLst>
      <p:ext uri="{BB962C8B-B14F-4D97-AF65-F5344CB8AC3E}">
        <p14:creationId xmlns:p14="http://schemas.microsoft.com/office/powerpoint/2010/main" val="6272182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gif"/><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23.jpeg"/><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24.gif"/></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3956" y="420739"/>
            <a:ext cx="1831604" cy="1368871"/>
          </a:xfrm>
          <a:prstGeom prst="rect">
            <a:avLst/>
          </a:prstGeom>
        </p:spPr>
      </p:pic>
      <p:sp>
        <p:nvSpPr>
          <p:cNvPr id="4" name="TextBox 3"/>
          <p:cNvSpPr txBox="1"/>
          <p:nvPr/>
        </p:nvSpPr>
        <p:spPr>
          <a:xfrm>
            <a:off x="2157210" y="508416"/>
            <a:ext cx="4881094" cy="584775"/>
          </a:xfrm>
          <a:prstGeom prst="rect">
            <a:avLst/>
          </a:prstGeom>
          <a:noFill/>
        </p:spPr>
        <p:txBody>
          <a:bodyPr wrap="square" rtlCol="0">
            <a:spAutoFit/>
          </a:bodyPr>
          <a:lstStyle/>
          <a:p>
            <a:r>
              <a:rPr lang="en-GB" sz="3200" dirty="0">
                <a:latin typeface="Comic Sans MS" panose="030F0702030302020204" pitchFamily="66" charset="0"/>
              </a:rPr>
              <a:t> </a:t>
            </a:r>
            <a:r>
              <a:rPr lang="en-GB" sz="3200" dirty="0" err="1">
                <a:latin typeface="Comic Sans MS" panose="030F0702030302020204" pitchFamily="66" charset="0"/>
              </a:rPr>
              <a:t>Amcanion</a:t>
            </a:r>
            <a:r>
              <a:rPr lang="en-GB" sz="3200" dirty="0">
                <a:latin typeface="Comic Sans MS" panose="030F0702030302020204" pitchFamily="66" charset="0"/>
              </a:rPr>
              <a:t> / Objectives</a:t>
            </a:r>
          </a:p>
        </p:txBody>
      </p:sp>
      <p:sp>
        <p:nvSpPr>
          <p:cNvPr id="13" name="TextBox 12"/>
          <p:cNvSpPr txBox="1"/>
          <p:nvPr/>
        </p:nvSpPr>
        <p:spPr>
          <a:xfrm>
            <a:off x="691199" y="2233363"/>
            <a:ext cx="7188559" cy="1569660"/>
          </a:xfrm>
          <a:prstGeom prst="rect">
            <a:avLst/>
          </a:prstGeom>
          <a:noFill/>
        </p:spPr>
        <p:txBody>
          <a:bodyPr wrap="square" rtlCol="0">
            <a:spAutoFit/>
          </a:bodyPr>
          <a:lstStyle/>
          <a:p>
            <a:pPr marL="457200" indent="-457200">
              <a:buFont typeface="Arial" panose="020B0604020202020204" pitchFamily="34" charset="0"/>
              <a:buChar char="•"/>
            </a:pPr>
            <a:r>
              <a:rPr lang="en-GB" sz="3200" dirty="0">
                <a:latin typeface="Comic Sans MS" panose="030F0702030302020204" pitchFamily="66" charset="0"/>
              </a:rPr>
              <a:t>to understand the importance of learning a language in today’s world</a:t>
            </a:r>
          </a:p>
        </p:txBody>
      </p:sp>
      <p:sp>
        <p:nvSpPr>
          <p:cNvPr id="16" name="TextBox 15"/>
          <p:cNvSpPr txBox="1"/>
          <p:nvPr/>
        </p:nvSpPr>
        <p:spPr>
          <a:xfrm>
            <a:off x="802352" y="4419520"/>
            <a:ext cx="7188559" cy="2062103"/>
          </a:xfrm>
          <a:prstGeom prst="rect">
            <a:avLst/>
          </a:prstGeom>
          <a:noFill/>
        </p:spPr>
        <p:txBody>
          <a:bodyPr wrap="square" rtlCol="0">
            <a:spAutoFit/>
          </a:bodyPr>
          <a:lstStyle/>
          <a:p>
            <a:pPr marL="457200" lvl="2" indent="-457200">
              <a:buFont typeface="Arial" panose="020B0604020202020204" pitchFamily="34" charset="0"/>
              <a:buChar char="•"/>
            </a:pPr>
            <a:r>
              <a:rPr lang="en-GB" sz="3200" dirty="0">
                <a:latin typeface="Comic Sans MS" panose="030F0702030302020204" pitchFamily="66" charset="0"/>
              </a:rPr>
              <a:t>to </a:t>
            </a:r>
            <a:r>
              <a:rPr lang="en-US" sz="3200" dirty="0">
                <a:latin typeface="Comic Sans MS" panose="030F0702030302020204" pitchFamily="66" charset="0"/>
                <a:ea typeface="Symbol" panose="05050102010706020507" pitchFamily="18" charset="2"/>
                <a:cs typeface="Times New Roman" panose="02020603050405020304" pitchFamily="18" charset="0"/>
              </a:rPr>
              <a:t>be aware of the advantages of learning Welsh and becoming</a:t>
            </a:r>
            <a:r>
              <a:rPr lang="en-US" sz="3200" spc="-125" dirty="0">
                <a:latin typeface="Comic Sans MS" panose="030F0702030302020204" pitchFamily="66" charset="0"/>
                <a:ea typeface="Symbol" panose="05050102010706020507" pitchFamily="18" charset="2"/>
                <a:cs typeface="Times New Roman" panose="02020603050405020304" pitchFamily="18" charset="0"/>
              </a:rPr>
              <a:t> </a:t>
            </a:r>
            <a:r>
              <a:rPr lang="en-US" sz="3200" dirty="0">
                <a:latin typeface="Comic Sans MS" panose="030F0702030302020204" pitchFamily="66" charset="0"/>
                <a:ea typeface="Symbol" panose="05050102010706020507" pitchFamily="18" charset="2"/>
                <a:cs typeface="Times New Roman" panose="02020603050405020304" pitchFamily="18" charset="0"/>
              </a:rPr>
              <a:t>increasingly bilingual </a:t>
            </a:r>
            <a:endParaRPr lang="en-GB" sz="3200" dirty="0">
              <a:latin typeface="Comic Sans MS" panose="030F0702030302020204" pitchFamily="66" charset="0"/>
              <a:ea typeface="Symbol" panose="05050102010706020507" pitchFamily="18" charset="2"/>
              <a:cs typeface="Times New Roman" panose="02020603050405020304" pitchFamily="18" charset="0"/>
            </a:endParaRPr>
          </a:p>
          <a:p>
            <a:pPr marL="457200" indent="-457200">
              <a:buFont typeface="Arial" panose="020B0604020202020204" pitchFamily="34" charset="0"/>
              <a:buChar char="•"/>
            </a:pPr>
            <a:endParaRPr lang="en-GB" sz="3200" dirty="0">
              <a:latin typeface="Comic Sans MS" panose="030F0702030302020204" pitchFamily="66" charset="0"/>
            </a:endParaRPr>
          </a:p>
        </p:txBody>
      </p:sp>
      <p:pic>
        <p:nvPicPr>
          <p:cNvPr id="10" name="Picture 2" descr="http://ts1.mm.bing.net/th?&amp;id=HN.608004847963803077&amp;w=300&amp;h=300&amp;c=0&amp;pid=1.9&amp;rs=0&amp;p=0&amp;url=http%3A%2F%2Fjwblackboard.com%2Flanguages-around-the-worl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792" y="508416"/>
            <a:ext cx="1422404" cy="1228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6349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grpSp>
        <p:nvGrpSpPr>
          <p:cNvPr id="3" name="Group 2"/>
          <p:cNvGrpSpPr/>
          <p:nvPr/>
        </p:nvGrpSpPr>
        <p:grpSpPr>
          <a:xfrm>
            <a:off x="660684" y="550481"/>
            <a:ext cx="5491554" cy="1365161"/>
            <a:chOff x="634926" y="476518"/>
            <a:chExt cx="5491554" cy="1365161"/>
          </a:xfrm>
        </p:grpSpPr>
        <p:sp>
          <p:nvSpPr>
            <p:cNvPr id="5" name="Rectangular Callout 4"/>
            <p:cNvSpPr/>
            <p:nvPr/>
          </p:nvSpPr>
          <p:spPr>
            <a:xfrm>
              <a:off x="634926" y="476518"/>
              <a:ext cx="5491554" cy="1365161"/>
            </a:xfrm>
            <a:prstGeom prst="wedgeRectCallout">
              <a:avLst>
                <a:gd name="adj1" fmla="val -23688"/>
                <a:gd name="adj2" fmla="val 101732"/>
              </a:avLst>
            </a:prstGeom>
            <a:pattFill prst="pct5">
              <a:fgClr>
                <a:srgbClr val="00B0F0"/>
              </a:fgClr>
              <a:bgClr>
                <a:srgbClr val="FFFF00"/>
              </a:bgClr>
            </a:pattFill>
            <a:ln w="603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739429" y="629847"/>
              <a:ext cx="5282548" cy="954107"/>
            </a:xfrm>
            <a:prstGeom prst="rect">
              <a:avLst/>
            </a:prstGeom>
            <a:noFill/>
          </p:spPr>
          <p:txBody>
            <a:bodyPr wrap="square" rtlCol="0">
              <a:spAutoFit/>
            </a:bodyPr>
            <a:lstStyle/>
            <a:p>
              <a:pPr marL="0" lvl="2"/>
              <a:r>
                <a:rPr lang="en-GB" sz="2800" b="1" dirty="0">
                  <a:solidFill>
                    <a:prstClr val="black"/>
                  </a:solidFill>
                  <a:latin typeface="Comic Sans MS" panose="030F0702030302020204" pitchFamily="66" charset="0"/>
                </a:rPr>
                <a:t>Does everyone in the World speak English?</a:t>
              </a:r>
              <a:r>
                <a:rPr lang="en-US"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rPr>
                <a:t> </a:t>
              </a:r>
              <a:endParaRPr lang="en-GB"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grpSp>
      <p:pic>
        <p:nvPicPr>
          <p:cNvPr id="2056" name="Picture 8" descr="http://oomlaut.com/wp-content/uploads/2013/03/student-asking-a-question.jpg"/>
          <p:cNvPicPr>
            <a:picLocks noChangeAspect="1" noChangeArrowheads="1"/>
          </p:cNvPicPr>
          <p:nvPr/>
        </p:nvPicPr>
        <p:blipFill rotWithShape="1">
          <a:blip r:embed="rId3">
            <a:extLst>
              <a:ext uri="{28A0092B-C50C-407E-A947-70E740481C1C}">
                <a14:useLocalDpi xmlns:a14="http://schemas.microsoft.com/office/drawing/2010/main" val="0"/>
              </a:ext>
            </a:extLst>
          </a:blip>
          <a:srcRect l="10920" r="9538"/>
          <a:stretch/>
        </p:blipFill>
        <p:spPr bwMode="auto">
          <a:xfrm>
            <a:off x="528916" y="3471463"/>
            <a:ext cx="2272938" cy="1899847"/>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ts3.mm.bing.net/th?id=HN.608027907647277441&amp;pid=1.7"/>
          <p:cNvPicPr>
            <a:picLocks noChangeAspect="1" noChangeArrowheads="1"/>
          </p:cNvPicPr>
          <p:nvPr/>
        </p:nvPicPr>
        <p:blipFill rotWithShape="1">
          <a:blip r:embed="rId4">
            <a:extLst>
              <a:ext uri="{28A0092B-C50C-407E-A947-70E740481C1C}">
                <a14:useLocalDpi xmlns:a14="http://schemas.microsoft.com/office/drawing/2010/main" val="0"/>
              </a:ext>
            </a:extLst>
          </a:blip>
          <a:srcRect l="15241" r="13689"/>
          <a:stretch/>
        </p:blipFill>
        <p:spPr bwMode="auto">
          <a:xfrm>
            <a:off x="6727372" y="4251295"/>
            <a:ext cx="1672046" cy="2240031"/>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17" name="Picture 4" descr="http://www.twinkl.co.uk/image/resource_preview_large/T-T-5864-Mixed-Languages-Hello-Buntin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2478" y="476517"/>
            <a:ext cx="2185307" cy="1365161"/>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oup 17"/>
          <p:cNvGrpSpPr/>
          <p:nvPr/>
        </p:nvGrpSpPr>
        <p:grpSpPr>
          <a:xfrm>
            <a:off x="3225487" y="2217292"/>
            <a:ext cx="5421366" cy="2007471"/>
            <a:chOff x="3225487" y="2217292"/>
            <a:chExt cx="5421366" cy="2007471"/>
          </a:xfrm>
        </p:grpSpPr>
        <p:sp>
          <p:nvSpPr>
            <p:cNvPr id="19" name="Rectangular Callout 18"/>
            <p:cNvSpPr/>
            <p:nvPr/>
          </p:nvSpPr>
          <p:spPr>
            <a:xfrm>
              <a:off x="3225487" y="2217292"/>
              <a:ext cx="5421366" cy="2007471"/>
            </a:xfrm>
            <a:prstGeom prst="wedgeRectCallout">
              <a:avLst>
                <a:gd name="adj1" fmla="val -2666"/>
                <a:gd name="adj2" fmla="val 92423"/>
              </a:avLst>
            </a:prstGeom>
            <a:pattFill prst="pct70">
              <a:fgClr>
                <a:srgbClr val="00B0F0"/>
              </a:fgClr>
              <a:bgClr>
                <a:srgbClr val="00FF00"/>
              </a:bgClr>
            </a:pattFill>
            <a:ln w="635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0" name="TextBox 19"/>
            <p:cNvSpPr txBox="1"/>
            <p:nvPr/>
          </p:nvSpPr>
          <p:spPr>
            <a:xfrm>
              <a:off x="5107357" y="2289044"/>
              <a:ext cx="1145873" cy="769441"/>
            </a:xfrm>
            <a:prstGeom prst="rect">
              <a:avLst/>
            </a:prstGeom>
            <a:noFill/>
          </p:spPr>
          <p:txBody>
            <a:bodyPr wrap="square" rtlCol="0">
              <a:spAutoFit/>
            </a:bodyPr>
            <a:lstStyle/>
            <a:p>
              <a:pPr marL="0" lvl="2"/>
              <a:r>
                <a:rPr lang="en-GB" sz="4400" dirty="0">
                  <a:solidFill>
                    <a:prstClr val="black"/>
                  </a:solidFill>
                  <a:latin typeface="Comic Sans MS" panose="030F0702030302020204" pitchFamily="66" charset="0"/>
                </a:rPr>
                <a:t>No!</a:t>
              </a:r>
              <a:endParaRPr lang="en-GB" sz="4400"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grpSp>
      <p:sp>
        <p:nvSpPr>
          <p:cNvPr id="21" name="TextBox 20"/>
          <p:cNvSpPr txBox="1"/>
          <p:nvPr/>
        </p:nvSpPr>
        <p:spPr>
          <a:xfrm>
            <a:off x="3308402" y="3111106"/>
            <a:ext cx="5161623" cy="954107"/>
          </a:xfrm>
          <a:prstGeom prst="rect">
            <a:avLst/>
          </a:prstGeom>
          <a:noFill/>
        </p:spPr>
        <p:txBody>
          <a:bodyPr wrap="square" rtlCol="0">
            <a:spAutoFit/>
          </a:bodyPr>
          <a:lstStyle/>
          <a:p>
            <a:pPr marL="0" lvl="2"/>
            <a:r>
              <a:rPr lang="en-GB" sz="2800" b="1" dirty="0">
                <a:solidFill>
                  <a:prstClr val="black"/>
                </a:solidFill>
                <a:latin typeface="Comic Sans MS" panose="030F0702030302020204" pitchFamily="66" charset="0"/>
              </a:rPr>
              <a:t>75% of the world does NOT </a:t>
            </a:r>
          </a:p>
          <a:p>
            <a:pPr marL="0" lvl="2"/>
            <a:r>
              <a:rPr lang="en-GB" sz="2800" b="1" dirty="0">
                <a:solidFill>
                  <a:prstClr val="black"/>
                </a:solidFill>
                <a:latin typeface="Comic Sans MS" panose="030F0702030302020204" pitchFamily="66" charset="0"/>
              </a:rPr>
              <a:t>speak English at all</a:t>
            </a:r>
            <a:endParaRPr lang="en-GB"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spTree>
    <p:extLst>
      <p:ext uri="{BB962C8B-B14F-4D97-AF65-F5344CB8AC3E}">
        <p14:creationId xmlns:p14="http://schemas.microsoft.com/office/powerpoint/2010/main" val="3802781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1+#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grpSp>
        <p:nvGrpSpPr>
          <p:cNvPr id="18" name="Group 17"/>
          <p:cNvGrpSpPr/>
          <p:nvPr/>
        </p:nvGrpSpPr>
        <p:grpSpPr>
          <a:xfrm>
            <a:off x="532423" y="665875"/>
            <a:ext cx="4328959" cy="1378040"/>
            <a:chOff x="478172" y="484180"/>
            <a:chExt cx="4328959" cy="1378040"/>
          </a:xfrm>
        </p:grpSpPr>
        <p:sp>
          <p:nvSpPr>
            <p:cNvPr id="4" name="Rounded Rectangular Callout 3"/>
            <p:cNvSpPr/>
            <p:nvPr/>
          </p:nvSpPr>
          <p:spPr>
            <a:xfrm>
              <a:off x="478172" y="484180"/>
              <a:ext cx="4328959" cy="1378040"/>
            </a:xfrm>
            <a:prstGeom prst="wedgeRoundRectCallout">
              <a:avLst>
                <a:gd name="adj1" fmla="val -45689"/>
                <a:gd name="adj2" fmla="val 72928"/>
                <a:gd name="adj3" fmla="val 16667"/>
              </a:avLst>
            </a:prstGeom>
            <a:noFill/>
            <a:ln w="412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34926" y="528847"/>
              <a:ext cx="4172205" cy="1200329"/>
            </a:xfrm>
            <a:prstGeom prst="rect">
              <a:avLst/>
            </a:prstGeom>
            <a:noFill/>
          </p:spPr>
          <p:txBody>
            <a:bodyPr wrap="square" rtlCol="0">
              <a:spAutoFit/>
            </a:bodyPr>
            <a:lstStyle/>
            <a:p>
              <a:pPr marL="0" lvl="2"/>
              <a:r>
                <a:rPr lang="en-GB" sz="2400" b="1" dirty="0">
                  <a:solidFill>
                    <a:prstClr val="black"/>
                  </a:solidFill>
                  <a:latin typeface="Comic Sans MS" panose="030F0702030302020204" pitchFamily="66" charset="0"/>
                </a:rPr>
                <a:t>Because languages improve </a:t>
              </a:r>
            </a:p>
            <a:p>
              <a:pPr marL="0" lvl="2"/>
              <a:r>
                <a:rPr lang="en-GB" sz="2400" b="1" dirty="0">
                  <a:solidFill>
                    <a:prstClr val="black"/>
                  </a:solidFill>
                  <a:latin typeface="Comic Sans MS" panose="030F0702030302020204" pitchFamily="66" charset="0"/>
                </a:rPr>
                <a:t>your understanding of how other people live and think</a:t>
              </a:r>
            </a:p>
          </p:txBody>
        </p:sp>
      </p:grpSp>
      <p:grpSp>
        <p:nvGrpSpPr>
          <p:cNvPr id="6" name="Group 5"/>
          <p:cNvGrpSpPr/>
          <p:nvPr/>
        </p:nvGrpSpPr>
        <p:grpSpPr>
          <a:xfrm>
            <a:off x="5394961" y="847054"/>
            <a:ext cx="3048100" cy="1378040"/>
            <a:chOff x="5394961" y="847054"/>
            <a:chExt cx="3048100" cy="1378040"/>
          </a:xfrm>
        </p:grpSpPr>
        <p:sp>
          <p:nvSpPr>
            <p:cNvPr id="8" name="TextBox 7"/>
            <p:cNvSpPr txBox="1"/>
            <p:nvPr/>
          </p:nvSpPr>
          <p:spPr>
            <a:xfrm>
              <a:off x="5677489" y="947951"/>
              <a:ext cx="2765571" cy="1200329"/>
            </a:xfrm>
            <a:prstGeom prst="rect">
              <a:avLst/>
            </a:prstGeom>
            <a:noFill/>
          </p:spPr>
          <p:txBody>
            <a:bodyPr wrap="square" rtlCol="0">
              <a:spAutoFit/>
            </a:bodyPr>
            <a:lstStyle/>
            <a:p>
              <a:pPr marL="0" lvl="2"/>
              <a:r>
                <a:rPr lang="en-GB" sz="2400" b="1" dirty="0">
                  <a:solidFill>
                    <a:prstClr val="black"/>
                  </a:solidFill>
                  <a:latin typeface="Comic Sans MS" panose="030F0702030302020204" pitchFamily="66" charset="0"/>
                </a:rPr>
                <a:t>Because you can travel more and </a:t>
              </a:r>
            </a:p>
            <a:p>
              <a:pPr marL="0" lvl="2"/>
              <a:r>
                <a:rPr lang="en-GB" sz="2400" b="1" dirty="0">
                  <a:solidFill>
                    <a:prstClr val="black"/>
                  </a:solidFill>
                  <a:latin typeface="Comic Sans MS" panose="030F0702030302020204" pitchFamily="66" charset="0"/>
                </a:rPr>
                <a:t>meet new people</a:t>
              </a:r>
            </a:p>
          </p:txBody>
        </p:sp>
        <p:sp>
          <p:nvSpPr>
            <p:cNvPr id="15" name="Rounded Rectangular Callout 14"/>
            <p:cNvSpPr/>
            <p:nvPr/>
          </p:nvSpPr>
          <p:spPr>
            <a:xfrm>
              <a:off x="5394961" y="847054"/>
              <a:ext cx="3048100" cy="1378040"/>
            </a:xfrm>
            <a:prstGeom prst="wedgeRoundRectCallout">
              <a:avLst>
                <a:gd name="adj1" fmla="val 26129"/>
                <a:gd name="adj2" fmla="val 95678"/>
                <a:gd name="adj3" fmla="val 16667"/>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 name="Group 4"/>
          <p:cNvGrpSpPr/>
          <p:nvPr/>
        </p:nvGrpSpPr>
        <p:grpSpPr>
          <a:xfrm>
            <a:off x="2782240" y="2743765"/>
            <a:ext cx="4049782" cy="1572426"/>
            <a:chOff x="634926" y="4720180"/>
            <a:chExt cx="5374285" cy="1131980"/>
          </a:xfrm>
        </p:grpSpPr>
        <p:sp>
          <p:nvSpPr>
            <p:cNvPr id="7" name="TextBox 6"/>
            <p:cNvSpPr txBox="1"/>
            <p:nvPr/>
          </p:nvSpPr>
          <p:spPr>
            <a:xfrm>
              <a:off x="778914" y="4782869"/>
              <a:ext cx="5230297" cy="954107"/>
            </a:xfrm>
            <a:prstGeom prst="rect">
              <a:avLst/>
            </a:prstGeom>
            <a:noFill/>
            <a:ln>
              <a:noFill/>
            </a:ln>
          </p:spPr>
          <p:txBody>
            <a:bodyPr wrap="square" rtlCol="0">
              <a:spAutoFit/>
            </a:bodyPr>
            <a:lstStyle/>
            <a:p>
              <a:pPr marL="0" lvl="2"/>
              <a:r>
                <a:rPr lang="en-GB" sz="2800" b="1" dirty="0">
                  <a:solidFill>
                    <a:prstClr val="black"/>
                  </a:solidFill>
                  <a:latin typeface="Comic Sans MS" panose="030F0702030302020204" pitchFamily="66" charset="0"/>
                </a:rPr>
                <a:t>Because languages can get you a better paid job</a:t>
              </a:r>
            </a:p>
          </p:txBody>
        </p:sp>
        <p:sp>
          <p:nvSpPr>
            <p:cNvPr id="17" name="Rounded Rectangular Callout 16"/>
            <p:cNvSpPr/>
            <p:nvPr/>
          </p:nvSpPr>
          <p:spPr>
            <a:xfrm>
              <a:off x="634926" y="4720180"/>
              <a:ext cx="5374285" cy="1131980"/>
            </a:xfrm>
            <a:prstGeom prst="wedgeRoundRectCallout">
              <a:avLst>
                <a:gd name="adj1" fmla="val 58775"/>
                <a:gd name="adj2" fmla="val 31568"/>
                <a:gd name="adj3" fmla="val 16667"/>
              </a:avLst>
            </a:prstGeom>
            <a:noFill/>
            <a:ln w="412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Rectangle 18"/>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20" name="Picture 8" descr="http://oomlaut.com/wp-content/uploads/2013/03/student-asking-a-question.jpg"/>
          <p:cNvPicPr>
            <a:picLocks noChangeAspect="1" noChangeArrowheads="1"/>
          </p:cNvPicPr>
          <p:nvPr/>
        </p:nvPicPr>
        <p:blipFill rotWithShape="1">
          <a:blip r:embed="rId3">
            <a:extLst>
              <a:ext uri="{28A0092B-C50C-407E-A947-70E740481C1C}">
                <a14:useLocalDpi xmlns:a14="http://schemas.microsoft.com/office/drawing/2010/main" val="0"/>
              </a:ext>
            </a:extLst>
          </a:blip>
          <a:srcRect l="13982" r="12419"/>
          <a:stretch/>
        </p:blipFill>
        <p:spPr bwMode="auto">
          <a:xfrm>
            <a:off x="539531" y="4546682"/>
            <a:ext cx="2103120" cy="1899847"/>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p:cNvGrpSpPr/>
          <p:nvPr/>
        </p:nvGrpSpPr>
        <p:grpSpPr>
          <a:xfrm>
            <a:off x="3223456" y="4812109"/>
            <a:ext cx="4343009" cy="1365161"/>
            <a:chOff x="660684" y="550481"/>
            <a:chExt cx="4343009" cy="1365161"/>
          </a:xfrm>
        </p:grpSpPr>
        <p:sp>
          <p:nvSpPr>
            <p:cNvPr id="11" name="Rectangular Callout 10"/>
            <p:cNvSpPr/>
            <p:nvPr/>
          </p:nvSpPr>
          <p:spPr>
            <a:xfrm>
              <a:off x="660684" y="550481"/>
              <a:ext cx="4343009" cy="1365161"/>
            </a:xfrm>
            <a:prstGeom prst="wedgeRectCallout">
              <a:avLst>
                <a:gd name="adj1" fmla="val -61587"/>
                <a:gd name="adj2" fmla="val -24576"/>
              </a:avLst>
            </a:prstGeom>
            <a:pattFill prst="pct5">
              <a:fgClr>
                <a:srgbClr val="00B0F0"/>
              </a:fgClr>
              <a:bgClr>
                <a:srgbClr val="FFFF00"/>
              </a:bgClr>
            </a:pattFill>
            <a:ln w="603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753987" y="703810"/>
              <a:ext cx="4249706" cy="954107"/>
            </a:xfrm>
            <a:prstGeom prst="rect">
              <a:avLst/>
            </a:prstGeom>
            <a:noFill/>
          </p:spPr>
          <p:txBody>
            <a:bodyPr wrap="square" rtlCol="0">
              <a:spAutoFit/>
            </a:bodyPr>
            <a:lstStyle/>
            <a:p>
              <a:pPr marL="0" lvl="2"/>
              <a:r>
                <a:rPr lang="en-GB" sz="2800" b="1" dirty="0">
                  <a:solidFill>
                    <a:prstClr val="black"/>
                  </a:solidFill>
                  <a:latin typeface="Comic Sans MS" panose="030F0702030302020204" pitchFamily="66" charset="0"/>
                </a:rPr>
                <a:t>Why do we need to learn other languages?</a:t>
              </a:r>
              <a:r>
                <a:rPr lang="en-US"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rPr>
                <a:t> </a:t>
              </a:r>
              <a:endParaRPr lang="en-GB"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grpSp>
    </p:spTree>
    <p:extLst>
      <p:ext uri="{BB962C8B-B14F-4D97-AF65-F5344CB8AC3E}">
        <p14:creationId xmlns:p14="http://schemas.microsoft.com/office/powerpoint/2010/main" val="937144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0-#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3956" y="420739"/>
            <a:ext cx="1831604" cy="1368871"/>
          </a:xfrm>
          <a:prstGeom prst="rect">
            <a:avLst/>
          </a:prstGeom>
        </p:spPr>
      </p:pic>
      <p:pic>
        <p:nvPicPr>
          <p:cNvPr id="1026" name="Picture 2" descr="http://ts1.mm.bing.net/th?&amp;id=HN.607988136249134798&amp;w=300&amp;h=300&amp;c=0&amp;pid=1.9&amp;rs=0&amp;p=0&amp;url=http%3A%2F%2Fgalleryhip.com%2Fa-child-thinking.html"/>
          <p:cNvPicPr>
            <a:picLocks noChangeAspect="1" noChangeArrowheads="1"/>
          </p:cNvPicPr>
          <p:nvPr/>
        </p:nvPicPr>
        <p:blipFill rotWithShape="1">
          <a:blip r:embed="rId4">
            <a:extLst>
              <a:ext uri="{28A0092B-C50C-407E-A947-70E740481C1C}">
                <a14:useLocalDpi xmlns:a14="http://schemas.microsoft.com/office/drawing/2010/main" val="0"/>
              </a:ext>
            </a:extLst>
          </a:blip>
          <a:srcRect t="19271" b="4662"/>
          <a:stretch/>
        </p:blipFill>
        <p:spPr bwMode="auto">
          <a:xfrm>
            <a:off x="2740740" y="3989203"/>
            <a:ext cx="3714034" cy="239050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457519" y="1276298"/>
            <a:ext cx="4563318" cy="1323439"/>
          </a:xfrm>
          <a:prstGeom prst="rect">
            <a:avLst/>
          </a:prstGeom>
          <a:noFill/>
        </p:spPr>
        <p:txBody>
          <a:bodyPr wrap="square" rtlCol="0">
            <a:spAutoFit/>
          </a:bodyPr>
          <a:lstStyle/>
          <a:p>
            <a:r>
              <a:rPr lang="en-GB" sz="4000" b="1" dirty="0">
                <a:solidFill>
                  <a:prstClr val="black"/>
                </a:solidFill>
                <a:latin typeface="Comic Sans MS" panose="030F0702030302020204" pitchFamily="66" charset="0"/>
              </a:rPr>
              <a:t>Why do we learn ‘</a:t>
            </a:r>
            <a:r>
              <a:rPr lang="en-GB" sz="4000" b="1" dirty="0" err="1">
                <a:solidFill>
                  <a:prstClr val="black"/>
                </a:solidFill>
                <a:latin typeface="Comic Sans MS" panose="030F0702030302020204" pitchFamily="66" charset="0"/>
              </a:rPr>
              <a:t>Cymraeg</a:t>
            </a:r>
            <a:r>
              <a:rPr lang="en-GB" sz="4000" b="1" dirty="0">
                <a:solidFill>
                  <a:prstClr val="black"/>
                </a:solidFill>
                <a:latin typeface="Comic Sans MS" panose="030F0702030302020204" pitchFamily="66" charset="0"/>
              </a:rPr>
              <a:t>’?</a:t>
            </a:r>
          </a:p>
        </p:txBody>
      </p:sp>
      <p:sp>
        <p:nvSpPr>
          <p:cNvPr id="5" name="Cloud Callout 4"/>
          <p:cNvSpPr/>
          <p:nvPr/>
        </p:nvSpPr>
        <p:spPr>
          <a:xfrm>
            <a:off x="514400" y="663086"/>
            <a:ext cx="6105944" cy="2549864"/>
          </a:xfrm>
          <a:prstGeom prst="cloudCallout">
            <a:avLst>
              <a:gd name="adj1" fmla="val 23054"/>
              <a:gd name="adj2" fmla="val 80163"/>
            </a:avLst>
          </a:prstGeom>
          <a:no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2607021" y="3132734"/>
            <a:ext cx="404949" cy="404948"/>
          </a:xfrm>
          <a:prstGeom prst="ellipse">
            <a:avLst/>
          </a:prstGeom>
          <a:solidFill>
            <a:schemeClr val="bg1"/>
          </a:solid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809495" y="3612449"/>
            <a:ext cx="290541" cy="266995"/>
          </a:xfrm>
          <a:prstGeom prst="ellipse">
            <a:avLst/>
          </a:prstGeom>
          <a:solidFill>
            <a:schemeClr val="bg1"/>
          </a:solid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025798" y="3913003"/>
            <a:ext cx="152400" cy="152400"/>
          </a:xfrm>
          <a:prstGeom prst="ellipse">
            <a:avLst/>
          </a:prstGeom>
          <a:solidFill>
            <a:schemeClr val="bg1"/>
          </a:solid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73723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592" y="2641407"/>
            <a:ext cx="4533900" cy="3665110"/>
          </a:xfrm>
          <a:prstGeom prst="rect">
            <a:avLst/>
          </a:prstGeom>
        </p:spPr>
      </p:pic>
      <p:grpSp>
        <p:nvGrpSpPr>
          <p:cNvPr id="3" name="Group 2"/>
          <p:cNvGrpSpPr/>
          <p:nvPr/>
        </p:nvGrpSpPr>
        <p:grpSpPr>
          <a:xfrm>
            <a:off x="805018" y="590513"/>
            <a:ext cx="5286689" cy="1410566"/>
            <a:chOff x="805018" y="590513"/>
            <a:chExt cx="5286689" cy="1410566"/>
          </a:xfrm>
        </p:grpSpPr>
        <p:sp>
          <p:nvSpPr>
            <p:cNvPr id="7" name="Rounded Rectangular Callout 6"/>
            <p:cNvSpPr/>
            <p:nvPr/>
          </p:nvSpPr>
          <p:spPr>
            <a:xfrm>
              <a:off x="805018" y="590513"/>
              <a:ext cx="5286689" cy="1410566"/>
            </a:xfrm>
            <a:prstGeom prst="wedgeRoundRectCallout">
              <a:avLst>
                <a:gd name="adj1" fmla="val 49437"/>
                <a:gd name="adj2" fmla="val 100047"/>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9" name="TextBox 8"/>
            <p:cNvSpPr txBox="1"/>
            <p:nvPr/>
          </p:nvSpPr>
          <p:spPr>
            <a:xfrm>
              <a:off x="1141785" y="818742"/>
              <a:ext cx="4691601" cy="954107"/>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we live in Wales and Welsh is our language</a:t>
              </a:r>
            </a:p>
          </p:txBody>
        </p:sp>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170153" y="1772849"/>
            <a:ext cx="1998617" cy="3349339"/>
          </a:xfrm>
          <a:prstGeom prst="rect">
            <a:avLst/>
          </a:prstGeom>
        </p:spPr>
      </p:pic>
    </p:spTree>
    <p:extLst>
      <p:ext uri="{BB962C8B-B14F-4D97-AF65-F5344CB8AC3E}">
        <p14:creationId xmlns:p14="http://schemas.microsoft.com/office/powerpoint/2010/main" val="107370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694425" y="468817"/>
            <a:ext cx="4643470" cy="461665"/>
          </a:xfrm>
          <a:prstGeom prst="rect">
            <a:avLst/>
          </a:prstGeom>
          <a:noFill/>
        </p:spPr>
        <p:txBody>
          <a:bodyPr wrap="square" rtlCol="0">
            <a:spAutoFit/>
          </a:bodyPr>
          <a:lstStyle/>
          <a:p>
            <a:pPr>
              <a:buFont typeface="Wingdings" pitchFamily="2" charset="2"/>
              <a:buChar char="ü"/>
            </a:pPr>
            <a:r>
              <a:rPr lang="en-GB" sz="2400" b="1" dirty="0">
                <a:solidFill>
                  <a:prstClr val="black"/>
                </a:solidFill>
                <a:latin typeface="Comic Sans MS" panose="030F0702030302020204" pitchFamily="66" charset="0"/>
              </a:rPr>
              <a:t> Educational benefits</a:t>
            </a:r>
          </a:p>
        </p:txBody>
      </p:sp>
      <p:grpSp>
        <p:nvGrpSpPr>
          <p:cNvPr id="5" name="Group 4"/>
          <p:cNvGrpSpPr/>
          <p:nvPr/>
        </p:nvGrpSpPr>
        <p:grpSpPr>
          <a:xfrm>
            <a:off x="716214" y="1378039"/>
            <a:ext cx="5787617" cy="2590771"/>
            <a:chOff x="716214" y="1378039"/>
            <a:chExt cx="5787617" cy="2590771"/>
          </a:xfrm>
        </p:grpSpPr>
        <p:sp>
          <p:nvSpPr>
            <p:cNvPr id="2" name="TextBox 1"/>
            <p:cNvSpPr txBox="1"/>
            <p:nvPr/>
          </p:nvSpPr>
          <p:spPr>
            <a:xfrm>
              <a:off x="952493" y="1504765"/>
              <a:ext cx="5448307" cy="2369880"/>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learning another language boosts your brain power and makes you brainier!</a:t>
              </a:r>
            </a:p>
            <a:p>
              <a:endParaRPr lang="en-GB" sz="800" b="1" dirty="0">
                <a:solidFill>
                  <a:prstClr val="black"/>
                </a:solidFill>
                <a:latin typeface="Comic Sans MS" panose="030F0702030302020204" pitchFamily="66" charset="0"/>
              </a:endParaRPr>
            </a:p>
            <a:p>
              <a:r>
                <a:rPr lang="en-GB" sz="2800" b="1" dirty="0">
                  <a:solidFill>
                    <a:prstClr val="black"/>
                  </a:solidFill>
                  <a:latin typeface="Comic Sans MS" panose="030F0702030302020204" pitchFamily="66" charset="0"/>
                </a:rPr>
                <a:t>Therefore, it can raise your marks in other subjects!</a:t>
              </a:r>
            </a:p>
          </p:txBody>
        </p:sp>
        <p:sp>
          <p:nvSpPr>
            <p:cNvPr id="7" name="Rounded Rectangular Callout 6"/>
            <p:cNvSpPr/>
            <p:nvPr/>
          </p:nvSpPr>
          <p:spPr>
            <a:xfrm>
              <a:off x="716214" y="1378039"/>
              <a:ext cx="5787617" cy="2590771"/>
            </a:xfrm>
            <a:prstGeom prst="wedgeRoundRectCallout">
              <a:avLst>
                <a:gd name="adj1" fmla="val 39806"/>
                <a:gd name="adj2" fmla="val 83937"/>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01104" y="468817"/>
            <a:ext cx="1514475" cy="161925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2369" y="4182571"/>
            <a:ext cx="2027583" cy="2262045"/>
          </a:xfrm>
          <a:prstGeom prst="rect">
            <a:avLst/>
          </a:prstGeom>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b="25809"/>
          <a:stretch/>
        </p:blipFill>
        <p:spPr>
          <a:xfrm flipH="1">
            <a:off x="5754962" y="3874645"/>
            <a:ext cx="2760617" cy="2484903"/>
          </a:xfrm>
          <a:prstGeom prst="rect">
            <a:avLst/>
          </a:prstGeom>
        </p:spPr>
      </p:pic>
    </p:spTree>
    <p:extLst>
      <p:ext uri="{BB962C8B-B14F-4D97-AF65-F5344CB8AC3E}">
        <p14:creationId xmlns:p14="http://schemas.microsoft.com/office/powerpoint/2010/main" val="1561418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565638" y="499643"/>
            <a:ext cx="4643470" cy="461665"/>
          </a:xfrm>
          <a:prstGeom prst="rect">
            <a:avLst/>
          </a:prstGeom>
          <a:noFill/>
        </p:spPr>
        <p:txBody>
          <a:bodyPr wrap="square" rtlCol="0">
            <a:spAutoFit/>
          </a:bodyPr>
          <a:lstStyle/>
          <a:p>
            <a:pPr>
              <a:buFont typeface="Wingdings" pitchFamily="2" charset="2"/>
              <a:buChar char="ü"/>
            </a:pPr>
            <a:r>
              <a:rPr lang="en-GB" sz="2400" b="1" dirty="0">
                <a:solidFill>
                  <a:prstClr val="black"/>
                </a:solidFill>
              </a:rPr>
              <a:t> </a:t>
            </a:r>
            <a:r>
              <a:rPr lang="en-GB" sz="2400" b="1" dirty="0">
                <a:solidFill>
                  <a:prstClr val="black"/>
                </a:solidFill>
                <a:latin typeface="Comic Sans MS" panose="030F0702030302020204" pitchFamily="66" charset="0"/>
              </a:rPr>
              <a:t>Educational benefits</a:t>
            </a:r>
          </a:p>
        </p:txBody>
      </p:sp>
      <p:grpSp>
        <p:nvGrpSpPr>
          <p:cNvPr id="5" name="Group 4"/>
          <p:cNvGrpSpPr/>
          <p:nvPr/>
        </p:nvGrpSpPr>
        <p:grpSpPr>
          <a:xfrm>
            <a:off x="1386458" y="1595783"/>
            <a:ext cx="5006995" cy="1679498"/>
            <a:chOff x="698347" y="1475826"/>
            <a:chExt cx="5006995" cy="1679498"/>
          </a:xfrm>
        </p:grpSpPr>
        <p:sp>
          <p:nvSpPr>
            <p:cNvPr id="2" name="TextBox 1"/>
            <p:cNvSpPr txBox="1"/>
            <p:nvPr/>
          </p:nvSpPr>
          <p:spPr>
            <a:xfrm>
              <a:off x="904410" y="1623077"/>
              <a:ext cx="4633505" cy="1384995"/>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learning another language makes you more creative!</a:t>
              </a:r>
            </a:p>
          </p:txBody>
        </p:sp>
        <p:sp>
          <p:nvSpPr>
            <p:cNvPr id="7" name="Rounded Rectangular Callout 6"/>
            <p:cNvSpPr/>
            <p:nvPr/>
          </p:nvSpPr>
          <p:spPr>
            <a:xfrm>
              <a:off x="698347" y="1475826"/>
              <a:ext cx="5006995" cy="1679498"/>
            </a:xfrm>
            <a:prstGeom prst="wedgeRoundRectCallout">
              <a:avLst>
                <a:gd name="adj1" fmla="val 52069"/>
                <a:gd name="adj2" fmla="val 90638"/>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1913" y="623363"/>
            <a:ext cx="849447" cy="1773120"/>
          </a:xfrm>
          <a:prstGeom prst="rect">
            <a:avLst/>
          </a:prstGeom>
        </p:spPr>
      </p:pic>
      <p:pic>
        <p:nvPicPr>
          <p:cNvPr id="9220" name="Picture 4" descr="http://www.clker.com/cliparts/2/h/y/A/e/J/brain-gears-hi.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5266" y="3909756"/>
            <a:ext cx="2791783" cy="188149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b="25809"/>
          <a:stretch/>
        </p:blipFill>
        <p:spPr>
          <a:xfrm flipH="1">
            <a:off x="5740743" y="3608053"/>
            <a:ext cx="2760617" cy="2484903"/>
          </a:xfrm>
          <a:prstGeom prst="rect">
            <a:avLst/>
          </a:prstGeom>
        </p:spPr>
      </p:pic>
    </p:spTree>
    <p:extLst>
      <p:ext uri="{BB962C8B-B14F-4D97-AF65-F5344CB8AC3E}">
        <p14:creationId xmlns:p14="http://schemas.microsoft.com/office/powerpoint/2010/main" val="3839940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539880" y="490369"/>
            <a:ext cx="4643470" cy="461665"/>
          </a:xfrm>
          <a:prstGeom prst="rect">
            <a:avLst/>
          </a:prstGeom>
          <a:noFill/>
        </p:spPr>
        <p:txBody>
          <a:bodyPr wrap="square" rtlCol="0">
            <a:spAutoFit/>
          </a:bodyPr>
          <a:lstStyle/>
          <a:p>
            <a:pPr>
              <a:buFont typeface="Wingdings" pitchFamily="2" charset="2"/>
              <a:buChar char="ü"/>
            </a:pPr>
            <a:r>
              <a:rPr lang="en-GB" sz="2400" dirty="0">
                <a:solidFill>
                  <a:prstClr val="black"/>
                </a:solidFill>
                <a:latin typeface="Comic Sans MS" panose="030F0702030302020204" pitchFamily="66" charset="0"/>
              </a:rPr>
              <a:t> </a:t>
            </a:r>
            <a:r>
              <a:rPr lang="en-GB" sz="2400" b="1" dirty="0">
                <a:solidFill>
                  <a:prstClr val="black"/>
                </a:solidFill>
                <a:latin typeface="Comic Sans MS" panose="030F0702030302020204" pitchFamily="66" charset="0"/>
              </a:rPr>
              <a:t>Educational benefits</a:t>
            </a:r>
          </a:p>
        </p:txBody>
      </p:sp>
      <p:grpSp>
        <p:nvGrpSpPr>
          <p:cNvPr id="5" name="Group 4"/>
          <p:cNvGrpSpPr/>
          <p:nvPr/>
        </p:nvGrpSpPr>
        <p:grpSpPr>
          <a:xfrm>
            <a:off x="810820" y="1897757"/>
            <a:ext cx="4736539" cy="1238288"/>
            <a:chOff x="698346" y="1475826"/>
            <a:chExt cx="4736539" cy="1238288"/>
          </a:xfrm>
        </p:grpSpPr>
        <p:sp>
          <p:nvSpPr>
            <p:cNvPr id="2" name="TextBox 1"/>
            <p:cNvSpPr txBox="1"/>
            <p:nvPr/>
          </p:nvSpPr>
          <p:spPr>
            <a:xfrm>
              <a:off x="934625" y="1617916"/>
              <a:ext cx="4248725" cy="954107"/>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it helps you to learn other languages!</a:t>
              </a:r>
            </a:p>
          </p:txBody>
        </p:sp>
        <p:sp>
          <p:nvSpPr>
            <p:cNvPr id="7" name="Rounded Rectangular Callout 6"/>
            <p:cNvSpPr/>
            <p:nvPr/>
          </p:nvSpPr>
          <p:spPr>
            <a:xfrm>
              <a:off x="698346" y="1475826"/>
              <a:ext cx="4736539" cy="1238288"/>
            </a:xfrm>
            <a:prstGeom prst="wedgeRoundRectCallout">
              <a:avLst>
                <a:gd name="adj1" fmla="val 48500"/>
                <a:gd name="adj2" fmla="val 115309"/>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932" y="3968779"/>
            <a:ext cx="2786380" cy="2215694"/>
          </a:xfrm>
          <a:prstGeom prst="rect">
            <a:avLst/>
          </a:prstGeom>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b="25809"/>
          <a:stretch/>
        </p:blipFill>
        <p:spPr>
          <a:xfrm flipH="1">
            <a:off x="4865634" y="3673867"/>
            <a:ext cx="2760617" cy="2484903"/>
          </a:xfrm>
          <a:prstGeom prst="rect">
            <a:avLst/>
          </a:prstGeom>
        </p:spPr>
      </p:pic>
      <p:pic>
        <p:nvPicPr>
          <p:cNvPr id="3074" name="Picture 2" descr="http://www.ocr-it.com/wp-content/uploads/2013/05/OCR-IT_API_SDK_cloud_hello_in_many_language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0637" y="428391"/>
            <a:ext cx="2534380" cy="2961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418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702292" y="530088"/>
            <a:ext cx="7358114" cy="461665"/>
          </a:xfrm>
          <a:prstGeom prst="rect">
            <a:avLst/>
          </a:prstGeom>
          <a:noFill/>
        </p:spPr>
        <p:txBody>
          <a:bodyPr wrap="square" rtlCol="0">
            <a:spAutoFit/>
          </a:bodyPr>
          <a:lstStyle/>
          <a:p>
            <a:pPr>
              <a:buFont typeface="Wingdings" pitchFamily="2" charset="2"/>
              <a:buChar char="ü"/>
            </a:pPr>
            <a:r>
              <a:rPr lang="en-GB" sz="2400" b="1" dirty="0">
                <a:latin typeface="Comic Sans MS" panose="030F0702030302020204" pitchFamily="66" charset="0"/>
              </a:rPr>
              <a:t> Tolerance of other languages and cultures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6086" y="991753"/>
            <a:ext cx="1427921" cy="1463241"/>
          </a:xfrm>
          <a:prstGeom prst="rect">
            <a:avLst/>
          </a:prstGeom>
        </p:spPr>
      </p:pic>
      <p:grpSp>
        <p:nvGrpSpPr>
          <p:cNvPr id="5" name="Group 4"/>
          <p:cNvGrpSpPr/>
          <p:nvPr/>
        </p:nvGrpSpPr>
        <p:grpSpPr>
          <a:xfrm>
            <a:off x="875616" y="1315779"/>
            <a:ext cx="6134785" cy="3102141"/>
            <a:chOff x="875616" y="1315779"/>
            <a:chExt cx="6134785" cy="3102141"/>
          </a:xfrm>
        </p:grpSpPr>
        <p:sp>
          <p:nvSpPr>
            <p:cNvPr id="7" name="Rounded Rectangular Callout 6"/>
            <p:cNvSpPr/>
            <p:nvPr/>
          </p:nvSpPr>
          <p:spPr>
            <a:xfrm>
              <a:off x="875616" y="1315779"/>
              <a:ext cx="6134785" cy="3102141"/>
            </a:xfrm>
            <a:prstGeom prst="wedgeRoundRectCallout">
              <a:avLst>
                <a:gd name="adj1" fmla="val 45981"/>
                <a:gd name="adj2" fmla="val 64346"/>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131301" y="1449287"/>
              <a:ext cx="5623413" cy="1384995"/>
            </a:xfrm>
            <a:prstGeom prst="rect">
              <a:avLst/>
            </a:prstGeom>
            <a:noFill/>
          </p:spPr>
          <p:txBody>
            <a:bodyPr wrap="square" rtlCol="0">
              <a:spAutoFit/>
            </a:bodyPr>
            <a:lstStyle/>
            <a:p>
              <a:pPr marL="457200" indent="-457200">
                <a:buFont typeface="Wingdings" panose="05000000000000000000" pitchFamily="2" charset="2"/>
                <a:buChar char="v"/>
              </a:pPr>
              <a:r>
                <a:rPr lang="en-GB" sz="2800" b="1" dirty="0">
                  <a:solidFill>
                    <a:prstClr val="black"/>
                  </a:solidFill>
                  <a:latin typeface="Comic Sans MS" panose="030F0702030302020204" pitchFamily="66" charset="0"/>
                </a:rPr>
                <a:t>Because it helps us to respect other languages and other cultures</a:t>
              </a:r>
            </a:p>
          </p:txBody>
        </p:sp>
        <p:sp>
          <p:nvSpPr>
            <p:cNvPr id="15" name="TextBox 14"/>
            <p:cNvSpPr txBox="1"/>
            <p:nvPr/>
          </p:nvSpPr>
          <p:spPr>
            <a:xfrm>
              <a:off x="1084859" y="2933603"/>
              <a:ext cx="5586158" cy="1384995"/>
            </a:xfrm>
            <a:prstGeom prst="rect">
              <a:avLst/>
            </a:prstGeom>
            <a:noFill/>
          </p:spPr>
          <p:txBody>
            <a:bodyPr wrap="square" rtlCol="0">
              <a:spAutoFit/>
            </a:bodyPr>
            <a:lstStyle/>
            <a:p>
              <a:pPr marL="457200" indent="-457200">
                <a:buFont typeface="Wingdings" panose="05000000000000000000" pitchFamily="2" charset="2"/>
                <a:buChar char="v"/>
              </a:pPr>
              <a:r>
                <a:rPr lang="en-GB" sz="2800" b="1" dirty="0">
                  <a:solidFill>
                    <a:prstClr val="black"/>
                  </a:solidFill>
                  <a:latin typeface="Comic Sans MS" panose="030F0702030302020204" pitchFamily="66" charset="0"/>
                </a:rPr>
                <a:t>It allows us to communicate with more people in the community</a:t>
              </a:r>
            </a:p>
          </p:txBody>
        </p:sp>
      </p:grpSp>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31581" r="25475" b="50435"/>
          <a:stretch/>
        </p:blipFill>
        <p:spPr>
          <a:xfrm flipH="1">
            <a:off x="6817055" y="4023360"/>
            <a:ext cx="2037802" cy="2116183"/>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83880" y="4730751"/>
            <a:ext cx="2559127" cy="1602062"/>
          </a:xfrm>
          <a:prstGeom prst="rect">
            <a:avLst/>
          </a:prstGeom>
        </p:spPr>
      </p:pic>
    </p:spTree>
    <p:extLst>
      <p:ext uri="{BB962C8B-B14F-4D97-AF65-F5344CB8AC3E}">
        <p14:creationId xmlns:p14="http://schemas.microsoft.com/office/powerpoint/2010/main" val="3144902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474114" y="453823"/>
            <a:ext cx="6826646" cy="461665"/>
          </a:xfrm>
          <a:prstGeom prst="rect">
            <a:avLst/>
          </a:prstGeom>
          <a:noFill/>
        </p:spPr>
        <p:txBody>
          <a:bodyPr wrap="square" rtlCol="0">
            <a:spAutoFit/>
          </a:bodyPr>
          <a:lstStyle/>
          <a:p>
            <a:pPr>
              <a:buFont typeface="Wingdings" pitchFamily="2" charset="2"/>
              <a:buChar char="ü"/>
            </a:pPr>
            <a:r>
              <a:rPr lang="en-GB" sz="2400" b="1" dirty="0">
                <a:solidFill>
                  <a:prstClr val="black"/>
                </a:solidFill>
                <a:latin typeface="Comic Sans MS" panose="030F0702030302020204" pitchFamily="66" charset="0"/>
              </a:rPr>
              <a:t>Tolerance of other languages and cultures</a:t>
            </a:r>
          </a:p>
        </p:txBody>
      </p:sp>
      <p:grpSp>
        <p:nvGrpSpPr>
          <p:cNvPr id="2" name="Group 1"/>
          <p:cNvGrpSpPr/>
          <p:nvPr/>
        </p:nvGrpSpPr>
        <p:grpSpPr>
          <a:xfrm>
            <a:off x="850329" y="1670028"/>
            <a:ext cx="4966756" cy="1520186"/>
            <a:chOff x="850329" y="1670028"/>
            <a:chExt cx="4966756" cy="1520186"/>
          </a:xfrm>
        </p:grpSpPr>
        <p:sp>
          <p:nvSpPr>
            <p:cNvPr id="7" name="Rounded Rectangular Callout 6"/>
            <p:cNvSpPr/>
            <p:nvPr/>
          </p:nvSpPr>
          <p:spPr>
            <a:xfrm>
              <a:off x="850329" y="1670028"/>
              <a:ext cx="4966756" cy="1520186"/>
            </a:xfrm>
            <a:prstGeom prst="wedgeRoundRectCallout">
              <a:avLst>
                <a:gd name="adj1" fmla="val 53162"/>
                <a:gd name="adj2" fmla="val 120138"/>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p:nvSpPr>
          <p:spPr>
            <a:xfrm>
              <a:off x="1011139" y="1914776"/>
              <a:ext cx="4707081" cy="954107"/>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your future best friend might speak it!</a:t>
              </a:r>
            </a:p>
          </p:txBody>
        </p:sp>
      </p:grpSp>
      <p:pic>
        <p:nvPicPr>
          <p:cNvPr id="9" name="Picture 2" descr="http://ts3.mm.bing.net/th?id=HN.608000729066769861&amp;pid=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5394" y="1262480"/>
            <a:ext cx="2333625" cy="136294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b="25809"/>
          <a:stretch/>
        </p:blipFill>
        <p:spPr>
          <a:xfrm flipH="1">
            <a:off x="5817084" y="3681844"/>
            <a:ext cx="2760617" cy="2484903"/>
          </a:xfrm>
          <a:prstGeom prst="rect">
            <a:avLst/>
          </a:prstGeom>
        </p:spPr>
      </p:pic>
      <p:pic>
        <p:nvPicPr>
          <p:cNvPr id="11" name="Picture 4" descr="http://www.icanhasinternets.com/wp-content/uploads/2012/08/Grammar-can-be-your-friend.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2850" r="13870"/>
          <a:stretch/>
        </p:blipFill>
        <p:spPr bwMode="auto">
          <a:xfrm>
            <a:off x="640402" y="4261450"/>
            <a:ext cx="2756262" cy="2016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9372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5" name="TextBox 4"/>
          <p:cNvSpPr txBox="1"/>
          <p:nvPr/>
        </p:nvSpPr>
        <p:spPr>
          <a:xfrm>
            <a:off x="644536" y="440632"/>
            <a:ext cx="4590443" cy="461665"/>
          </a:xfrm>
          <a:prstGeom prst="rect">
            <a:avLst/>
          </a:prstGeom>
          <a:noFill/>
        </p:spPr>
        <p:txBody>
          <a:bodyPr wrap="square" rtlCol="0">
            <a:spAutoFit/>
          </a:bodyPr>
          <a:lstStyle/>
          <a:p>
            <a:pPr>
              <a:buFont typeface="Wingdings" pitchFamily="2" charset="2"/>
              <a:buChar char="ü"/>
            </a:pPr>
            <a:r>
              <a:rPr lang="en-GB" sz="2400" b="1" dirty="0">
                <a:solidFill>
                  <a:prstClr val="black"/>
                </a:solidFill>
                <a:latin typeface="Comic Sans MS" panose="030F0702030302020204" pitchFamily="66" charset="0"/>
              </a:rPr>
              <a:t> Employment advantages</a:t>
            </a:r>
          </a:p>
        </p:txBody>
      </p:sp>
      <p:grpSp>
        <p:nvGrpSpPr>
          <p:cNvPr id="2" name="Group 1"/>
          <p:cNvGrpSpPr/>
          <p:nvPr/>
        </p:nvGrpSpPr>
        <p:grpSpPr>
          <a:xfrm>
            <a:off x="711693" y="1850240"/>
            <a:ext cx="6677090" cy="1754351"/>
            <a:chOff x="711693" y="1850240"/>
            <a:chExt cx="6677090" cy="1754351"/>
          </a:xfrm>
        </p:grpSpPr>
        <p:sp>
          <p:nvSpPr>
            <p:cNvPr id="6" name="TextBox 5"/>
            <p:cNvSpPr txBox="1"/>
            <p:nvPr/>
          </p:nvSpPr>
          <p:spPr>
            <a:xfrm>
              <a:off x="1009909" y="1981467"/>
              <a:ext cx="6156894" cy="1508105"/>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more and more employers in Wales are looking for workers who can speak Welsh</a:t>
              </a:r>
            </a:p>
            <a:p>
              <a:endParaRPr lang="en-GB" sz="800" b="1" dirty="0">
                <a:solidFill>
                  <a:prstClr val="black"/>
                </a:solidFill>
                <a:latin typeface="Comic Sans MS" panose="030F0702030302020204" pitchFamily="66" charset="0"/>
              </a:endParaRPr>
            </a:p>
          </p:txBody>
        </p:sp>
        <p:sp>
          <p:nvSpPr>
            <p:cNvPr id="7" name="Rounded Rectangular Callout 6"/>
            <p:cNvSpPr/>
            <p:nvPr/>
          </p:nvSpPr>
          <p:spPr>
            <a:xfrm>
              <a:off x="711693" y="1850240"/>
              <a:ext cx="6677090" cy="1754351"/>
            </a:xfrm>
            <a:prstGeom prst="wedgeRoundRectCallout">
              <a:avLst>
                <a:gd name="adj1" fmla="val 39432"/>
                <a:gd name="adj2" fmla="val 99795"/>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5906" y="474297"/>
            <a:ext cx="1392721" cy="117280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481" y="4479783"/>
            <a:ext cx="2352261" cy="1364426"/>
          </a:xfrm>
          <a:prstGeom prst="rect">
            <a:avLst/>
          </a:prstGeom>
        </p:spPr>
      </p:pic>
      <p:pic>
        <p:nvPicPr>
          <p:cNvPr id="8196" name="Picture 4" descr="http://ec.l.thumbs.canstockphoto.com/canstock677515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966341" y="6185090"/>
            <a:ext cx="193667" cy="352283"/>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3.bp.blogspot.com/-pewoqaqVbKo/TtYem_RLVbI/AAAAAAAAAG0/NV4LElaiEyQ/s1600/Money-Clip-Ar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86471" y="5025196"/>
            <a:ext cx="1200200" cy="108915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rotWithShape="1">
          <a:blip r:embed="rId6" cstate="print">
            <a:extLst>
              <a:ext uri="{28A0092B-C50C-407E-A947-70E740481C1C}">
                <a14:useLocalDpi xmlns:a14="http://schemas.microsoft.com/office/drawing/2010/main" val="0"/>
              </a:ext>
            </a:extLst>
          </a:blip>
          <a:srcRect l="31581" r="25475" b="50435"/>
          <a:stretch/>
        </p:blipFill>
        <p:spPr>
          <a:xfrm flipH="1">
            <a:off x="6703018" y="3998164"/>
            <a:ext cx="2037802" cy="2116183"/>
          </a:xfrm>
          <a:prstGeom prst="rect">
            <a:avLst/>
          </a:prstGeom>
        </p:spPr>
      </p:pic>
    </p:spTree>
    <p:extLst>
      <p:ext uri="{BB962C8B-B14F-4D97-AF65-F5344CB8AC3E}">
        <p14:creationId xmlns:p14="http://schemas.microsoft.com/office/powerpoint/2010/main" val="4161943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5" name="TextBox 4"/>
          <p:cNvSpPr txBox="1"/>
          <p:nvPr/>
        </p:nvSpPr>
        <p:spPr>
          <a:xfrm>
            <a:off x="567255" y="442340"/>
            <a:ext cx="4614345" cy="461665"/>
          </a:xfrm>
          <a:prstGeom prst="rect">
            <a:avLst/>
          </a:prstGeom>
          <a:noFill/>
        </p:spPr>
        <p:txBody>
          <a:bodyPr wrap="square" rtlCol="0">
            <a:spAutoFit/>
          </a:bodyPr>
          <a:lstStyle/>
          <a:p>
            <a:pPr>
              <a:buFont typeface="Wingdings" pitchFamily="2" charset="2"/>
              <a:buChar char="ü"/>
            </a:pPr>
            <a:r>
              <a:rPr lang="en-GB" sz="2400" b="1" dirty="0">
                <a:solidFill>
                  <a:prstClr val="black"/>
                </a:solidFill>
                <a:latin typeface="Comic Sans MS" panose="030F0702030302020204" pitchFamily="66" charset="0"/>
              </a:rPr>
              <a:t> Employment advantages</a:t>
            </a:r>
          </a:p>
        </p:txBody>
      </p:sp>
      <p:grpSp>
        <p:nvGrpSpPr>
          <p:cNvPr id="2" name="Group 1"/>
          <p:cNvGrpSpPr/>
          <p:nvPr/>
        </p:nvGrpSpPr>
        <p:grpSpPr>
          <a:xfrm>
            <a:off x="711693" y="1731638"/>
            <a:ext cx="6060168" cy="1463743"/>
            <a:chOff x="711693" y="1731638"/>
            <a:chExt cx="6060168" cy="1463743"/>
          </a:xfrm>
        </p:grpSpPr>
        <p:sp>
          <p:nvSpPr>
            <p:cNvPr id="6" name="TextBox 5"/>
            <p:cNvSpPr txBox="1"/>
            <p:nvPr/>
          </p:nvSpPr>
          <p:spPr>
            <a:xfrm>
              <a:off x="1057889" y="1918447"/>
              <a:ext cx="5528441" cy="954107"/>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It might help you to land your dream job!</a:t>
              </a:r>
            </a:p>
          </p:txBody>
        </p:sp>
        <p:sp>
          <p:nvSpPr>
            <p:cNvPr id="7" name="Rounded Rectangular Callout 6"/>
            <p:cNvSpPr/>
            <p:nvPr/>
          </p:nvSpPr>
          <p:spPr>
            <a:xfrm>
              <a:off x="711693" y="1731638"/>
              <a:ext cx="6060168" cy="1463743"/>
            </a:xfrm>
            <a:prstGeom prst="wedgeRoundRectCallout">
              <a:avLst>
                <a:gd name="adj1" fmla="val 43713"/>
                <a:gd name="adj2" fmla="val 103492"/>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8196" name="Picture 4" descr="http://ec.l.thumbs.canstockphoto.com/canstock677515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966341" y="6185090"/>
            <a:ext cx="193667" cy="352283"/>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3.bp.blogspot.com/-pewoqaqVbKo/TtYem_RLVbI/AAAAAAAAAG0/NV4LElaiEyQ/s1600/Money-Clip-Ar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55581" y="673172"/>
            <a:ext cx="1706952" cy="98398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8496" y="3728924"/>
            <a:ext cx="3263865" cy="2456166"/>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b="25809"/>
          <a:stretch/>
        </p:blipFill>
        <p:spPr>
          <a:xfrm flipH="1">
            <a:off x="5901916" y="3700187"/>
            <a:ext cx="2760617" cy="2484903"/>
          </a:xfrm>
          <a:prstGeom prst="rect">
            <a:avLst/>
          </a:prstGeom>
        </p:spPr>
      </p:pic>
    </p:spTree>
    <p:extLst>
      <p:ext uri="{BB962C8B-B14F-4D97-AF65-F5344CB8AC3E}">
        <p14:creationId xmlns:p14="http://schemas.microsoft.com/office/powerpoint/2010/main" val="3797889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965915" y="686985"/>
            <a:ext cx="6684136" cy="5461947"/>
            <a:chOff x="1506827" y="950134"/>
            <a:chExt cx="5653963" cy="4441305"/>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6879" t="5868" r="32136" b="64836"/>
            <a:stretch/>
          </p:blipFill>
          <p:spPr>
            <a:xfrm rot="16200000">
              <a:off x="3241000" y="2378016"/>
              <a:ext cx="972271" cy="3033347"/>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25809"/>
            <a:stretch/>
          </p:blipFill>
          <p:spPr>
            <a:xfrm flipH="1">
              <a:off x="1506827" y="1473354"/>
              <a:ext cx="5653963" cy="3410782"/>
            </a:xfrm>
            <a:prstGeom prst="rect">
              <a:avLst/>
            </a:prstGeom>
          </p:spPr>
        </p:pic>
        <p:sp>
          <p:nvSpPr>
            <p:cNvPr id="4" name="TextBox 3"/>
            <p:cNvSpPr txBox="1"/>
            <p:nvPr/>
          </p:nvSpPr>
          <p:spPr>
            <a:xfrm>
              <a:off x="3144795" y="950134"/>
              <a:ext cx="3051356" cy="475502"/>
            </a:xfrm>
            <a:prstGeom prst="rect">
              <a:avLst/>
            </a:prstGeom>
            <a:solidFill>
              <a:schemeClr val="bg1"/>
            </a:solidFill>
          </p:spPr>
          <p:txBody>
            <a:bodyPr wrap="square" rtlCol="0">
              <a:spAutoFit/>
            </a:bodyPr>
            <a:lstStyle/>
            <a:p>
              <a:r>
                <a:rPr lang="en-GB" sz="3200" dirty="0">
                  <a:solidFill>
                    <a:srgbClr val="FF0000"/>
                  </a:solidFill>
                  <a:latin typeface="Arial Rounded MT Bold" panose="020F0704030504030204" pitchFamily="34" charset="0"/>
                  <a:cs typeface="Aharoni" panose="02010803020104030203" pitchFamily="2" charset="-79"/>
                </a:rPr>
                <a:t>EWCH AMDANI!</a:t>
              </a:r>
            </a:p>
          </p:txBody>
        </p:sp>
        <p:sp>
          <p:nvSpPr>
            <p:cNvPr id="5" name="TextBox 4"/>
            <p:cNvSpPr txBox="1"/>
            <p:nvPr/>
          </p:nvSpPr>
          <p:spPr>
            <a:xfrm>
              <a:off x="2210461" y="4915937"/>
              <a:ext cx="4752119" cy="475502"/>
            </a:xfrm>
            <a:prstGeom prst="rect">
              <a:avLst/>
            </a:prstGeom>
            <a:solidFill>
              <a:schemeClr val="bg1"/>
            </a:solidFill>
          </p:spPr>
          <p:txBody>
            <a:bodyPr wrap="square" rtlCol="0">
              <a:spAutoFit/>
            </a:bodyPr>
            <a:lstStyle/>
            <a:p>
              <a:pPr algn="ctr"/>
              <a:r>
                <a:rPr lang="en-GB" sz="3200" dirty="0" err="1">
                  <a:solidFill>
                    <a:srgbClr val="FF0000"/>
                  </a:solidFill>
                  <a:latin typeface="Arial Rounded MT Bold" panose="020F0704030504030204" pitchFamily="34" charset="0"/>
                  <a:cs typeface="Aharoni" panose="02010803020104030203" pitchFamily="2" charset="-79"/>
                </a:rPr>
                <a:t>Pob</a:t>
              </a:r>
              <a:r>
                <a:rPr lang="en-GB" sz="3200" dirty="0">
                  <a:solidFill>
                    <a:srgbClr val="FF0000"/>
                  </a:solidFill>
                  <a:latin typeface="Arial Rounded MT Bold" panose="020F0704030504030204" pitchFamily="34" charset="0"/>
                  <a:cs typeface="Aharoni" panose="02010803020104030203" pitchFamily="2" charset="-79"/>
                </a:rPr>
                <a:t> </a:t>
              </a:r>
              <a:r>
                <a:rPr lang="en-GB" sz="3200" dirty="0" err="1">
                  <a:solidFill>
                    <a:srgbClr val="FF0000"/>
                  </a:solidFill>
                  <a:latin typeface="Arial Rounded MT Bold" panose="020F0704030504030204" pitchFamily="34" charset="0"/>
                  <a:cs typeface="Aharoni" panose="02010803020104030203" pitchFamily="2" charset="-79"/>
                </a:rPr>
                <a:t>lwc</a:t>
              </a:r>
              <a:r>
                <a:rPr lang="en-GB" sz="3200" dirty="0">
                  <a:solidFill>
                    <a:srgbClr val="FF0000"/>
                  </a:solidFill>
                  <a:latin typeface="Arial Rounded MT Bold" panose="020F0704030504030204" pitchFamily="34" charset="0"/>
                  <a:cs typeface="Aharoni" panose="02010803020104030203" pitchFamily="2" charset="-79"/>
                </a:rPr>
                <a:t>!</a:t>
              </a:r>
            </a:p>
          </p:txBody>
        </p:sp>
      </p:grpSp>
      <p:sp>
        <p:nvSpPr>
          <p:cNvPr id="8" name="Rectangle 7"/>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Tree>
    <p:extLst>
      <p:ext uri="{BB962C8B-B14F-4D97-AF65-F5344CB8AC3E}">
        <p14:creationId xmlns:p14="http://schemas.microsoft.com/office/powerpoint/2010/main" val="1217570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78887" y="2746120"/>
            <a:ext cx="2961835" cy="461665"/>
          </a:xfrm>
          <a:prstGeom prst="rect">
            <a:avLst/>
          </a:prstGeom>
          <a:noFill/>
          <a:ln w="41275">
            <a:solidFill>
              <a:srgbClr val="FF0000"/>
            </a:solidFill>
          </a:ln>
        </p:spPr>
        <p:txBody>
          <a:bodyPr wrap="square" rtlCol="0">
            <a:spAutoFit/>
          </a:bodyPr>
          <a:lstStyle/>
          <a:p>
            <a:r>
              <a:rPr lang="en-GB" sz="2400" b="1" dirty="0">
                <a:latin typeface="Comic Sans MS" panose="030F0702030302020204" pitchFamily="66" charset="0"/>
              </a:rPr>
              <a:t>Why learn Welsh?</a:t>
            </a:r>
          </a:p>
        </p:txBody>
      </p:sp>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7939" y="562900"/>
            <a:ext cx="1088537" cy="1071563"/>
          </a:xfrm>
          <a:prstGeom prst="rect">
            <a:avLst/>
          </a:prstGeom>
        </p:spPr>
      </p:pic>
      <p:sp>
        <p:nvSpPr>
          <p:cNvPr id="5" name="TextBox 4"/>
          <p:cNvSpPr txBox="1"/>
          <p:nvPr/>
        </p:nvSpPr>
        <p:spPr>
          <a:xfrm>
            <a:off x="824037" y="5212626"/>
            <a:ext cx="3799269" cy="1200329"/>
          </a:xfrm>
          <a:prstGeom prst="rect">
            <a:avLst/>
          </a:prstGeom>
          <a:noFill/>
        </p:spPr>
        <p:txBody>
          <a:bodyPr wrap="square" rtlCol="0">
            <a:spAutoFit/>
          </a:bodyPr>
          <a:lstStyle/>
          <a:p>
            <a:pPr marL="342900" indent="-342900">
              <a:buFont typeface="Wingdings" panose="05000000000000000000" pitchFamily="2" charset="2"/>
              <a:buChar char="v"/>
            </a:pPr>
            <a:r>
              <a:rPr lang="en-GB" b="1" dirty="0">
                <a:latin typeface="Comic Sans MS" panose="030F0702030302020204" pitchFamily="66" charset="0"/>
              </a:rPr>
              <a:t>More and more employers in Wales are looking for workers who can speak Welsh</a:t>
            </a:r>
          </a:p>
        </p:txBody>
      </p:sp>
      <p:sp>
        <p:nvSpPr>
          <p:cNvPr id="7" name="TextBox 6"/>
          <p:cNvSpPr txBox="1"/>
          <p:nvPr/>
        </p:nvSpPr>
        <p:spPr>
          <a:xfrm>
            <a:off x="338729" y="2608522"/>
            <a:ext cx="2794127" cy="2308324"/>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Having 2 languages, means that we inherit 2 cultures and gain 2 different worlds of experience; with a language goes a wealth of history, songs, music, stories and poetry</a:t>
            </a:r>
          </a:p>
        </p:txBody>
      </p:sp>
      <p:sp>
        <p:nvSpPr>
          <p:cNvPr id="8" name="TextBox 7"/>
          <p:cNvSpPr txBox="1"/>
          <p:nvPr/>
        </p:nvSpPr>
        <p:spPr>
          <a:xfrm>
            <a:off x="5865199" y="1394686"/>
            <a:ext cx="2833773" cy="1815882"/>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Evidence from across the World shows that children who can speak 2 languages can think more creatively and tend to do better in IQ tests </a:t>
            </a:r>
          </a:p>
        </p:txBody>
      </p:sp>
      <p:sp>
        <p:nvSpPr>
          <p:cNvPr id="9" name="TextBox 8"/>
          <p:cNvSpPr txBox="1"/>
          <p:nvPr/>
        </p:nvSpPr>
        <p:spPr>
          <a:xfrm>
            <a:off x="521961" y="481513"/>
            <a:ext cx="3076403" cy="646331"/>
          </a:xfrm>
          <a:prstGeom prst="rect">
            <a:avLst/>
          </a:prstGeom>
          <a:noFill/>
          <a:ln w="50800">
            <a:solidFill>
              <a:srgbClr val="00B050"/>
            </a:solidFill>
          </a:ln>
        </p:spPr>
        <p:txBody>
          <a:bodyPr wrap="square" rtlCol="0">
            <a:spAutoFit/>
          </a:bodyPr>
          <a:lstStyle/>
          <a:p>
            <a:r>
              <a:rPr lang="en-GB" b="1" dirty="0" err="1">
                <a:solidFill>
                  <a:srgbClr val="FF0000"/>
                </a:solidFill>
                <a:effectLst>
                  <a:outerShdw blurRad="38100" dist="38100" dir="2700000" algn="tl">
                    <a:srgbClr val="000000">
                      <a:alpha val="43137"/>
                    </a:srgbClr>
                  </a:outerShdw>
                </a:effectLst>
              </a:rPr>
              <a:t>Dysgwch</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ddwy</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iaith</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er</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mwyn</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llwyddo</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yn</a:t>
            </a:r>
            <a:r>
              <a:rPr lang="en-GB" b="1" dirty="0">
                <a:solidFill>
                  <a:srgbClr val="FF0000"/>
                </a:solidFill>
                <a:effectLst>
                  <a:outerShdw blurRad="38100" dist="38100" dir="2700000" algn="tl">
                    <a:srgbClr val="000000">
                      <a:alpha val="43137"/>
                    </a:srgbClr>
                  </a:outerShdw>
                </a:effectLst>
              </a:rPr>
              <a:t> y </a:t>
            </a:r>
            <a:r>
              <a:rPr lang="en-GB" b="1" dirty="0" err="1">
                <a:solidFill>
                  <a:srgbClr val="FF0000"/>
                </a:solidFill>
                <a:effectLst>
                  <a:outerShdw blurRad="38100" dist="38100" dir="2700000" algn="tl">
                    <a:srgbClr val="000000">
                      <a:alpha val="43137"/>
                    </a:srgbClr>
                  </a:outerShdw>
                </a:effectLst>
              </a:rPr>
              <a:t>byd</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gwaith</a:t>
            </a:r>
            <a:r>
              <a:rPr lang="en-GB" b="1" dirty="0">
                <a:solidFill>
                  <a:srgbClr val="FF0000"/>
                </a:solidFill>
                <a:effectLst>
                  <a:outerShdw blurRad="38100" dist="38100" dir="2700000" algn="tl">
                    <a:srgbClr val="000000">
                      <a:alpha val="43137"/>
                    </a:srgbClr>
                  </a:outerShdw>
                </a:effectLst>
              </a:rPr>
              <a:t>!</a:t>
            </a:r>
          </a:p>
        </p:txBody>
      </p:sp>
      <p:sp>
        <p:nvSpPr>
          <p:cNvPr id="10" name="TextBox 9"/>
          <p:cNvSpPr txBox="1"/>
          <p:nvPr/>
        </p:nvSpPr>
        <p:spPr>
          <a:xfrm>
            <a:off x="5126050" y="440075"/>
            <a:ext cx="3580325" cy="646331"/>
          </a:xfrm>
          <a:prstGeom prst="rect">
            <a:avLst/>
          </a:prstGeom>
          <a:noFill/>
          <a:ln w="50800">
            <a:solidFill>
              <a:srgbClr val="00B050"/>
            </a:solidFill>
          </a:ln>
        </p:spPr>
        <p:txBody>
          <a:bodyPr wrap="square" rtlCol="0">
            <a:spAutoFit/>
          </a:bodyPr>
          <a:lstStyle/>
          <a:p>
            <a:r>
              <a:rPr lang="en-GB" b="1" dirty="0">
                <a:solidFill>
                  <a:srgbClr val="FF0000"/>
                </a:solidFill>
                <a:effectLst>
                  <a:outerShdw blurRad="38100" dist="38100" dir="2700000" algn="tl">
                    <a:srgbClr val="000000">
                      <a:alpha val="43137"/>
                    </a:srgbClr>
                  </a:outerShdw>
                </a:effectLst>
              </a:rPr>
              <a:t>Improve your career chances; </a:t>
            </a:r>
          </a:p>
          <a:p>
            <a:r>
              <a:rPr lang="en-GB" b="1" dirty="0">
                <a:solidFill>
                  <a:srgbClr val="FF0000"/>
                </a:solidFill>
                <a:effectLst>
                  <a:outerShdw blurRad="38100" dist="38100" dir="2700000" algn="tl">
                    <a:srgbClr val="000000">
                      <a:alpha val="43137"/>
                    </a:srgbClr>
                  </a:outerShdw>
                </a:effectLst>
              </a:rPr>
              <a:t>learn Welsh, it’s a great advantage!</a:t>
            </a:r>
          </a:p>
        </p:txBody>
      </p:sp>
      <p:sp>
        <p:nvSpPr>
          <p:cNvPr id="11" name="TextBox 10"/>
          <p:cNvSpPr txBox="1"/>
          <p:nvPr/>
        </p:nvSpPr>
        <p:spPr>
          <a:xfrm>
            <a:off x="381336" y="1425768"/>
            <a:ext cx="2477880" cy="1077218"/>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Learning another </a:t>
            </a:r>
          </a:p>
          <a:p>
            <a:r>
              <a:rPr lang="en-GB" sz="1600" b="1" dirty="0">
                <a:latin typeface="Comic Sans MS" panose="030F0702030302020204" pitchFamily="66" charset="0"/>
              </a:rPr>
              <a:t>    language increases</a:t>
            </a:r>
          </a:p>
          <a:p>
            <a:r>
              <a:rPr lang="en-GB" sz="1600" b="1" dirty="0">
                <a:latin typeface="Comic Sans MS" panose="030F0702030302020204" pitchFamily="66" charset="0"/>
              </a:rPr>
              <a:t>    opportunities and</a:t>
            </a:r>
          </a:p>
          <a:p>
            <a:r>
              <a:rPr lang="en-GB" sz="1600" b="1" dirty="0">
                <a:latin typeface="Comic Sans MS" panose="030F0702030302020204" pitchFamily="66" charset="0"/>
              </a:rPr>
              <a:t>    choices </a:t>
            </a:r>
          </a:p>
        </p:txBody>
      </p:sp>
      <p:sp>
        <p:nvSpPr>
          <p:cNvPr id="12" name="TextBox 11"/>
          <p:cNvSpPr txBox="1"/>
          <p:nvPr/>
        </p:nvSpPr>
        <p:spPr>
          <a:xfrm>
            <a:off x="3201896" y="3516065"/>
            <a:ext cx="5497076" cy="584775"/>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Learning another language helps us to do better in other subjects</a:t>
            </a:r>
          </a:p>
        </p:txBody>
      </p:sp>
      <p:sp>
        <p:nvSpPr>
          <p:cNvPr id="13" name="TextBox 12"/>
          <p:cNvSpPr txBox="1"/>
          <p:nvPr/>
        </p:nvSpPr>
        <p:spPr>
          <a:xfrm>
            <a:off x="2978601" y="1874240"/>
            <a:ext cx="3238310" cy="584775"/>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Because we live in Wales </a:t>
            </a:r>
          </a:p>
          <a:p>
            <a:r>
              <a:rPr lang="en-GB" sz="1600" b="1" dirty="0">
                <a:latin typeface="Comic Sans MS" panose="030F0702030302020204" pitchFamily="66" charset="0"/>
              </a:rPr>
              <a:t>    and Welsh is our language</a:t>
            </a:r>
          </a:p>
        </p:txBody>
      </p:sp>
      <p:sp>
        <p:nvSpPr>
          <p:cNvPr id="6" name="5-Point Star 5"/>
          <p:cNvSpPr/>
          <p:nvPr/>
        </p:nvSpPr>
        <p:spPr>
          <a:xfrm>
            <a:off x="3796724" y="5619309"/>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5-Point Star 13"/>
          <p:cNvSpPr/>
          <p:nvPr/>
        </p:nvSpPr>
        <p:spPr>
          <a:xfrm>
            <a:off x="824195" y="5741982"/>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5126050" y="4350852"/>
            <a:ext cx="3799269" cy="2062103"/>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It makes us nicer! Research from Cambridge University has found that having another language makes us better able to tolerate differences in cultures, creeds and customs and also better able to find solutions to conflict </a:t>
            </a:r>
          </a:p>
        </p:txBody>
      </p:sp>
      <p:sp>
        <p:nvSpPr>
          <p:cNvPr id="17" name="5-Point Star 16"/>
          <p:cNvSpPr/>
          <p:nvPr/>
        </p:nvSpPr>
        <p:spPr>
          <a:xfrm>
            <a:off x="3014736" y="5022382"/>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5-Point Star 17"/>
          <p:cNvSpPr/>
          <p:nvPr/>
        </p:nvSpPr>
        <p:spPr>
          <a:xfrm>
            <a:off x="2116520" y="6085374"/>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5-Point Star 18"/>
          <p:cNvSpPr/>
          <p:nvPr/>
        </p:nvSpPr>
        <p:spPr>
          <a:xfrm>
            <a:off x="1955412" y="4973588"/>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081674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TotalTime>
  <Words>407</Words>
  <Application>Microsoft Office PowerPoint</Application>
  <PresentationFormat>On-screen Show (4:3)</PresentationFormat>
  <Paragraphs>49</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Arial Rounded MT Bold</vt:lpstr>
      <vt:lpstr>Calibri</vt:lpstr>
      <vt:lpstr>Calibri Light</vt:lpstr>
      <vt:lpstr>Comic Sans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Powys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Gwenan Hughes</dc:creator>
  <cp:lastModifiedBy>user1</cp:lastModifiedBy>
  <cp:revision>83</cp:revision>
  <dcterms:created xsi:type="dcterms:W3CDTF">2014-12-22T16:26:25Z</dcterms:created>
  <dcterms:modified xsi:type="dcterms:W3CDTF">2021-04-20T17:13:08Z</dcterms:modified>
</cp:coreProperties>
</file>