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5143500" cx="9144000"/>
  <p:notesSz cx="6858000" cy="9144000"/>
  <p:embeddedFontLst>
    <p:embeddedFont>
      <p:font typeface="Economica"/>
      <p:regular r:id="rId11"/>
      <p:bold r:id="rId12"/>
      <p:italic r:id="rId13"/>
      <p:boldItalic r:id="rId14"/>
    </p:embeddedFont>
    <p:embeddedFont>
      <p:font typeface="Josefin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Economica-regular.fntdata"/><Relationship Id="rId10" Type="http://schemas.openxmlformats.org/officeDocument/2006/relationships/slide" Target="slides/slide5.xml"/><Relationship Id="rId13" Type="http://schemas.openxmlformats.org/officeDocument/2006/relationships/font" Target="fonts/Economica-italic.fntdata"/><Relationship Id="rId12" Type="http://schemas.openxmlformats.org/officeDocument/2006/relationships/font" Target="fonts/Economica-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JosefinSans-regular.fntdata"/><Relationship Id="rId14" Type="http://schemas.openxmlformats.org/officeDocument/2006/relationships/font" Target="fonts/Economica-boldItalic.fntdata"/><Relationship Id="rId17" Type="http://schemas.openxmlformats.org/officeDocument/2006/relationships/font" Target="fonts/JosefinSans-italic.fntdata"/><Relationship Id="rId16" Type="http://schemas.openxmlformats.org/officeDocument/2006/relationships/font" Target="fonts/JosefinSans-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JosefinSans-bold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104b66efa2f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104b66efa2f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104b66efa2f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104b66efa2f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04b66efa2f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104b66efa2f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104b66efa2f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104b66efa2f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image" Target="../media/image6.jpg"/><Relationship Id="rId5"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hyperlink" Target="https://www.britishbirdofpreycentre.co.uk/" TargetMode="External"/><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B7B7B7"/>
            </a:gs>
          </a:gsLst>
          <a:path path="circle">
            <a:fillToRect b="50%" l="50%" r="50%" t="50%"/>
          </a:path>
          <a:tileRect/>
        </a:gradFill>
      </p:bgPr>
    </p:bg>
    <p:spTree>
      <p:nvGrpSpPr>
        <p:cNvPr id="53" name="Shape 53"/>
        <p:cNvGrpSpPr/>
        <p:nvPr/>
      </p:nvGrpSpPr>
      <p:grpSpPr>
        <a:xfrm>
          <a:off x="0" y="0"/>
          <a:ext cx="0" cy="0"/>
          <a:chOff x="0" y="0"/>
          <a:chExt cx="0" cy="0"/>
        </a:xfrm>
      </p:grpSpPr>
      <p:sp>
        <p:nvSpPr>
          <p:cNvPr id="54" name="Google Shape;54;p13"/>
          <p:cNvSpPr txBox="1"/>
          <p:nvPr/>
        </p:nvSpPr>
        <p:spPr>
          <a:xfrm>
            <a:off x="134100" y="-114850"/>
            <a:ext cx="65106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400" u="sng">
                <a:latin typeface="Economica"/>
                <a:ea typeface="Economica"/>
                <a:cs typeface="Economica"/>
                <a:sym typeface="Economica"/>
              </a:rPr>
              <a:t>The Best Way To Take Care Of a Bird of Prey</a:t>
            </a:r>
            <a:endParaRPr b="1" sz="2400" u="sng">
              <a:latin typeface="Economica"/>
              <a:ea typeface="Economica"/>
              <a:cs typeface="Economica"/>
              <a:sym typeface="Economica"/>
            </a:endParaRPr>
          </a:p>
        </p:txBody>
      </p:sp>
      <p:sp>
        <p:nvSpPr>
          <p:cNvPr id="55" name="Google Shape;55;p13"/>
          <p:cNvSpPr txBox="1"/>
          <p:nvPr/>
        </p:nvSpPr>
        <p:spPr>
          <a:xfrm>
            <a:off x="134100" y="281125"/>
            <a:ext cx="4486800" cy="5787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Josefin Sans"/>
                <a:ea typeface="Josefin Sans"/>
                <a:cs typeface="Josefin Sans"/>
                <a:sym typeface="Josefin Sans"/>
              </a:rPr>
              <a:t>Did you just get a Golden Eagle and don’t know how to take care of it? Well let me help you.</a:t>
            </a:r>
            <a:endParaRPr>
              <a:latin typeface="Josefin Sans"/>
              <a:ea typeface="Josefin Sans"/>
              <a:cs typeface="Josefin Sans"/>
              <a:sym typeface="Josefin Sans"/>
            </a:endParaRPr>
          </a:p>
          <a:p>
            <a:pPr indent="0" lvl="0" marL="0" rtl="0" algn="l">
              <a:spcBef>
                <a:spcPts val="0"/>
              </a:spcBef>
              <a:spcAft>
                <a:spcPts val="0"/>
              </a:spcAft>
              <a:buNone/>
            </a:pPr>
            <a:r>
              <a:rPr lang="en">
                <a:latin typeface="Josefin Sans"/>
                <a:ea typeface="Josefin Sans"/>
                <a:cs typeface="Josefin Sans"/>
                <a:sym typeface="Josefin Sans"/>
              </a:rPr>
              <a:t>If you want to make sure your Golden eagle is the healthiest it can be, If you want your golden eagle to burst with happiness, If you looked on every website possible and still have no idea what to do, let me promote you to the best guaranteed way to care for your golden eagle.</a:t>
            </a:r>
            <a:endParaRPr>
              <a:latin typeface="Josefin Sans"/>
              <a:ea typeface="Josefin Sans"/>
              <a:cs typeface="Josefin Sans"/>
              <a:sym typeface="Josefin Sans"/>
            </a:endParaRPr>
          </a:p>
          <a:p>
            <a:pPr indent="0" lvl="0" marL="0" rtl="0" algn="l">
              <a:spcBef>
                <a:spcPts val="0"/>
              </a:spcBef>
              <a:spcAft>
                <a:spcPts val="0"/>
              </a:spcAft>
              <a:buNone/>
            </a:pPr>
            <a:r>
              <a:t/>
            </a:r>
            <a:endParaRPr>
              <a:latin typeface="Josefin Sans"/>
              <a:ea typeface="Josefin Sans"/>
              <a:cs typeface="Josefin Sans"/>
              <a:sym typeface="Josefin Sans"/>
            </a:endParaRPr>
          </a:p>
          <a:p>
            <a:pPr indent="0" lvl="0" marL="0" rtl="0" algn="l">
              <a:spcBef>
                <a:spcPts val="0"/>
              </a:spcBef>
              <a:spcAft>
                <a:spcPts val="0"/>
              </a:spcAft>
              <a:buNone/>
            </a:pPr>
            <a:r>
              <a:rPr lang="en">
                <a:latin typeface="Josefin Sans"/>
                <a:ea typeface="Josefin Sans"/>
                <a:cs typeface="Josefin Sans"/>
                <a:sym typeface="Josefin Sans"/>
              </a:rPr>
              <a:t>Golden Eagles take around 6 years to fully mature. They live up to 60 years in captivity that is if you take care of it correctly read on to find out how. And they live up to 10-17 in the wild </a:t>
            </a:r>
            <a:r>
              <a:rPr lang="en">
                <a:latin typeface="Josefin Sans"/>
                <a:ea typeface="Josefin Sans"/>
                <a:cs typeface="Josefin Sans"/>
                <a:sym typeface="Josefin Sans"/>
              </a:rPr>
              <a:t>alternatively</a:t>
            </a:r>
            <a:r>
              <a:rPr lang="en">
                <a:latin typeface="Josefin Sans"/>
                <a:ea typeface="Josefin Sans"/>
                <a:cs typeface="Josefin Sans"/>
                <a:sym typeface="Josefin Sans"/>
              </a:rPr>
              <a:t> the highest </a:t>
            </a:r>
            <a:r>
              <a:rPr lang="en">
                <a:latin typeface="Josefin Sans"/>
                <a:ea typeface="Josefin Sans"/>
                <a:cs typeface="Josefin Sans"/>
                <a:sym typeface="Josefin Sans"/>
              </a:rPr>
              <a:t>recorded age in the wild was in fact 36. Males should way 360g and females around 510g. Weight is important due to the fact that it implies to your bird being healthy.</a:t>
            </a:r>
            <a:endParaRPr>
              <a:latin typeface="Josefin Sans"/>
              <a:ea typeface="Josefin Sans"/>
              <a:cs typeface="Josefin Sans"/>
              <a:sym typeface="Josefin Sans"/>
            </a:endParaRPr>
          </a:p>
          <a:p>
            <a:pPr indent="0" lvl="0" marL="0" rtl="0" algn="l">
              <a:spcBef>
                <a:spcPts val="0"/>
              </a:spcBef>
              <a:spcAft>
                <a:spcPts val="0"/>
              </a:spcAft>
              <a:buNone/>
            </a:pPr>
            <a:r>
              <a:rPr lang="en">
                <a:latin typeface="Josefin Sans"/>
                <a:ea typeface="Josefin Sans"/>
                <a:cs typeface="Josefin Sans"/>
                <a:sym typeface="Josefin Sans"/>
              </a:rPr>
              <a:t>They are commonly found in Scotland’s upland forests and devour mammals and birds.</a:t>
            </a:r>
            <a:endParaRPr>
              <a:latin typeface="Josefin Sans"/>
              <a:ea typeface="Josefin Sans"/>
              <a:cs typeface="Josefin Sans"/>
              <a:sym typeface="Josefin Sans"/>
            </a:endParaRPr>
          </a:p>
          <a:p>
            <a:pPr indent="0" lvl="0" marL="0" rtl="0" algn="l">
              <a:spcBef>
                <a:spcPts val="0"/>
              </a:spcBef>
              <a:spcAft>
                <a:spcPts val="0"/>
              </a:spcAft>
              <a:buNone/>
            </a:pPr>
            <a:r>
              <a:rPr b="1" lang="en">
                <a:latin typeface="Josefin Sans"/>
                <a:ea typeface="Josefin Sans"/>
                <a:cs typeface="Josefin Sans"/>
                <a:sym typeface="Josefin Sans"/>
              </a:rPr>
              <a:t>Native vegetation</a:t>
            </a:r>
            <a:r>
              <a:rPr lang="en">
                <a:latin typeface="Josefin Sans"/>
                <a:ea typeface="Josefin Sans"/>
                <a:cs typeface="Josefin Sans"/>
                <a:sym typeface="Josefin Sans"/>
              </a:rPr>
              <a:t> seems to attract the eye, typically avoiding developed areas from </a:t>
            </a:r>
            <a:r>
              <a:rPr b="1" lang="en">
                <a:latin typeface="Josefin Sans"/>
                <a:ea typeface="Josefin Sans"/>
                <a:cs typeface="Josefin Sans"/>
                <a:sym typeface="Josefin Sans"/>
              </a:rPr>
              <a:t>urban</a:t>
            </a:r>
            <a:r>
              <a:rPr lang="en">
                <a:latin typeface="Josefin Sans"/>
                <a:ea typeface="Josefin Sans"/>
                <a:cs typeface="Josefin Sans"/>
                <a:sym typeface="Josefin Sans"/>
              </a:rPr>
              <a:t> to </a:t>
            </a:r>
            <a:r>
              <a:rPr b="1" lang="en">
                <a:latin typeface="Josefin Sans"/>
                <a:ea typeface="Josefin Sans"/>
                <a:cs typeface="Josefin Sans"/>
                <a:sym typeface="Josefin Sans"/>
              </a:rPr>
              <a:t>agricultural</a:t>
            </a:r>
            <a:r>
              <a:rPr lang="en">
                <a:latin typeface="Josefin Sans"/>
                <a:ea typeface="Josefin Sans"/>
                <a:cs typeface="Josefin Sans"/>
                <a:sym typeface="Josefin Sans"/>
              </a:rPr>
              <a:t> as well as heavily </a:t>
            </a:r>
            <a:r>
              <a:rPr b="1" lang="en">
                <a:latin typeface="Josefin Sans"/>
                <a:ea typeface="Josefin Sans"/>
                <a:cs typeface="Josefin Sans"/>
                <a:sym typeface="Josefin Sans"/>
              </a:rPr>
              <a:t>forested</a:t>
            </a:r>
            <a:r>
              <a:rPr lang="en">
                <a:latin typeface="Josefin Sans"/>
                <a:ea typeface="Josefin Sans"/>
                <a:cs typeface="Josefin Sans"/>
                <a:sym typeface="Josefin Sans"/>
              </a:rPr>
              <a:t> regions.</a:t>
            </a:r>
            <a:endParaRPr>
              <a:latin typeface="Josefin Sans"/>
              <a:ea typeface="Josefin Sans"/>
              <a:cs typeface="Josefin Sans"/>
              <a:sym typeface="Josefin Sans"/>
            </a:endParaRPr>
          </a:p>
          <a:p>
            <a:pPr indent="0" lvl="0" marL="0" rtl="0" algn="l">
              <a:spcBef>
                <a:spcPts val="0"/>
              </a:spcBef>
              <a:spcAft>
                <a:spcPts val="0"/>
              </a:spcAft>
              <a:buNone/>
            </a:pPr>
            <a:r>
              <a:t/>
            </a:r>
            <a:endParaRPr>
              <a:latin typeface="Josefin Sans"/>
              <a:ea typeface="Josefin Sans"/>
              <a:cs typeface="Josefin Sans"/>
              <a:sym typeface="Josefin Sans"/>
            </a:endParaRPr>
          </a:p>
          <a:p>
            <a:pPr indent="0" lvl="0" marL="0" rtl="0" algn="l">
              <a:spcBef>
                <a:spcPts val="0"/>
              </a:spcBef>
              <a:spcAft>
                <a:spcPts val="0"/>
              </a:spcAft>
              <a:buNone/>
            </a:pPr>
            <a:r>
              <a:t/>
            </a:r>
            <a:endParaRPr>
              <a:latin typeface="Josefin Sans"/>
              <a:ea typeface="Josefin Sans"/>
              <a:cs typeface="Josefin Sans"/>
              <a:sym typeface="Josefin Sans"/>
            </a:endParaRPr>
          </a:p>
          <a:p>
            <a:pPr indent="0" lvl="0" marL="0" rtl="0" algn="l">
              <a:spcBef>
                <a:spcPts val="0"/>
              </a:spcBef>
              <a:spcAft>
                <a:spcPts val="0"/>
              </a:spcAft>
              <a:buNone/>
            </a:pPr>
            <a:r>
              <a:t/>
            </a:r>
            <a:endParaRPr>
              <a:latin typeface="Josefin Sans"/>
              <a:ea typeface="Josefin Sans"/>
              <a:cs typeface="Josefin Sans"/>
              <a:sym typeface="Josefin Sans"/>
            </a:endParaRPr>
          </a:p>
          <a:p>
            <a:pPr indent="0" lvl="0" marL="0" rtl="0" algn="l">
              <a:spcBef>
                <a:spcPts val="0"/>
              </a:spcBef>
              <a:spcAft>
                <a:spcPts val="0"/>
              </a:spcAft>
              <a:buNone/>
            </a:pPr>
            <a:r>
              <a:t/>
            </a:r>
            <a:endParaRPr>
              <a:latin typeface="Josefin Sans"/>
              <a:ea typeface="Josefin Sans"/>
              <a:cs typeface="Josefin Sans"/>
              <a:sym typeface="Josefin Sans"/>
            </a:endParaRPr>
          </a:p>
        </p:txBody>
      </p:sp>
      <p:sp>
        <p:nvSpPr>
          <p:cNvPr id="56" name="Google Shape;56;p13"/>
          <p:cNvSpPr/>
          <p:nvPr/>
        </p:nvSpPr>
        <p:spPr>
          <a:xfrm>
            <a:off x="201150" y="-26800"/>
            <a:ext cx="4352700" cy="378000"/>
          </a:xfrm>
          <a:prstGeom prst="rect">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7" name="Google Shape;57;p13"/>
          <p:cNvPicPr preferRelativeResize="0"/>
          <p:nvPr/>
        </p:nvPicPr>
        <p:blipFill>
          <a:blip r:embed="rId3">
            <a:alphaModFix/>
          </a:blip>
          <a:stretch>
            <a:fillRect/>
          </a:stretch>
        </p:blipFill>
        <p:spPr>
          <a:xfrm rot="81">
            <a:off x="4258550" y="207997"/>
            <a:ext cx="362351" cy="459311"/>
          </a:xfrm>
          <a:prstGeom prst="rect">
            <a:avLst/>
          </a:prstGeom>
          <a:noFill/>
          <a:ln>
            <a:noFill/>
          </a:ln>
        </p:spPr>
      </p:pic>
      <p:pic>
        <p:nvPicPr>
          <p:cNvPr id="58" name="Google Shape;58;p13"/>
          <p:cNvPicPr preferRelativeResize="0"/>
          <p:nvPr/>
        </p:nvPicPr>
        <p:blipFill>
          <a:blip r:embed="rId4">
            <a:alphaModFix/>
          </a:blip>
          <a:stretch>
            <a:fillRect/>
          </a:stretch>
        </p:blipFill>
        <p:spPr>
          <a:xfrm>
            <a:off x="4809775" y="266026"/>
            <a:ext cx="3866968" cy="2579399"/>
          </a:xfrm>
          <a:prstGeom prst="rect">
            <a:avLst/>
          </a:prstGeom>
          <a:noFill/>
          <a:ln>
            <a:noFill/>
          </a:ln>
          <a:effectLst>
            <a:outerShdw blurRad="142875" rotWithShape="0" algn="bl" dir="5220000" dist="85725">
              <a:srgbClr val="000000">
                <a:alpha val="42000"/>
              </a:srgbClr>
            </a:outerShdw>
          </a:effectLst>
        </p:spPr>
      </p:pic>
      <p:sp>
        <p:nvSpPr>
          <p:cNvPr id="59" name="Google Shape;59;p13"/>
          <p:cNvSpPr txBox="1"/>
          <p:nvPr/>
        </p:nvSpPr>
        <p:spPr>
          <a:xfrm>
            <a:off x="7043125" y="2845425"/>
            <a:ext cx="22554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Josefin Sans"/>
                <a:ea typeface="Josefin Sans"/>
                <a:cs typeface="Josefin Sans"/>
                <a:sym typeface="Josefin Sans"/>
              </a:rPr>
              <a:t>This is a Golden Eagle</a:t>
            </a:r>
            <a:r>
              <a:rPr lang="en" sz="1200">
                <a:latin typeface="Josefin Sans"/>
                <a:ea typeface="Josefin Sans"/>
                <a:cs typeface="Josefin Sans"/>
                <a:sym typeface="Josefin Sans"/>
              </a:rPr>
              <a:t> </a:t>
            </a:r>
            <a:endParaRPr sz="1200">
              <a:latin typeface="Josefin Sans"/>
              <a:ea typeface="Josefin Sans"/>
              <a:cs typeface="Josefin Sans"/>
              <a:sym typeface="Josefin Sans"/>
            </a:endParaRPr>
          </a:p>
        </p:txBody>
      </p:sp>
      <p:sp>
        <p:nvSpPr>
          <p:cNvPr id="60" name="Google Shape;60;p13"/>
          <p:cNvSpPr txBox="1"/>
          <p:nvPr/>
        </p:nvSpPr>
        <p:spPr>
          <a:xfrm>
            <a:off x="4844475" y="2974825"/>
            <a:ext cx="1658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61" name="Google Shape;61;p13"/>
          <p:cNvSpPr txBox="1"/>
          <p:nvPr/>
        </p:nvSpPr>
        <p:spPr>
          <a:xfrm>
            <a:off x="4809775" y="2845425"/>
            <a:ext cx="1329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000" u="sng">
                <a:latin typeface="Economica"/>
                <a:ea typeface="Economica"/>
                <a:cs typeface="Economica"/>
                <a:sym typeface="Economica"/>
              </a:rPr>
              <a:t>You Will Need</a:t>
            </a:r>
            <a:endParaRPr b="1" sz="2000" u="sng">
              <a:latin typeface="Economica"/>
              <a:ea typeface="Economica"/>
              <a:cs typeface="Economica"/>
              <a:sym typeface="Economica"/>
            </a:endParaRPr>
          </a:p>
        </p:txBody>
      </p:sp>
      <p:sp>
        <p:nvSpPr>
          <p:cNvPr id="62" name="Google Shape;62;p13"/>
          <p:cNvSpPr txBox="1"/>
          <p:nvPr/>
        </p:nvSpPr>
        <p:spPr>
          <a:xfrm>
            <a:off x="4767075" y="3340600"/>
            <a:ext cx="4242900" cy="147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Josefin Sans"/>
                <a:ea typeface="Josefin Sans"/>
                <a:cs typeface="Josefin Sans"/>
                <a:sym typeface="Josefin Sans"/>
              </a:rPr>
              <a:t>Big Enclosure; </a:t>
            </a:r>
            <a:r>
              <a:rPr b="1" lang="en">
                <a:latin typeface="Josefin Sans"/>
                <a:ea typeface="Josefin Sans"/>
                <a:cs typeface="Josefin Sans"/>
                <a:sym typeface="Josefin Sans"/>
              </a:rPr>
              <a:t>Carrion</a:t>
            </a:r>
            <a:r>
              <a:rPr lang="en">
                <a:latin typeface="Josefin Sans"/>
                <a:ea typeface="Josefin Sans"/>
                <a:cs typeface="Josefin Sans"/>
                <a:sym typeface="Josefin Sans"/>
              </a:rPr>
              <a:t>; Rabbits; Hares, Grouse, Ptarmigan, Guls and more seabirds. They drink fresh water that can also be used for bathing. Transmitter and </a:t>
            </a:r>
            <a:r>
              <a:rPr lang="en">
                <a:latin typeface="Josefin Sans"/>
                <a:ea typeface="Josefin Sans"/>
                <a:cs typeface="Josefin Sans"/>
                <a:sym typeface="Josefin Sans"/>
              </a:rPr>
              <a:t>Receiver</a:t>
            </a:r>
            <a:r>
              <a:rPr lang="en">
                <a:latin typeface="Josefin Sans"/>
                <a:ea typeface="Josefin Sans"/>
                <a:cs typeface="Josefin Sans"/>
                <a:sym typeface="Josefin Sans"/>
              </a:rPr>
              <a:t>, Hood, Glove, Travel, Container, </a:t>
            </a:r>
            <a:r>
              <a:rPr b="1" lang="en">
                <a:latin typeface="Josefin Sans"/>
                <a:ea typeface="Josefin Sans"/>
                <a:cs typeface="Josefin Sans"/>
                <a:sym typeface="Josefin Sans"/>
              </a:rPr>
              <a:t>lure</a:t>
            </a:r>
            <a:r>
              <a:rPr lang="en">
                <a:latin typeface="Josefin Sans"/>
                <a:ea typeface="Josefin Sans"/>
                <a:cs typeface="Josefin Sans"/>
                <a:sym typeface="Josefin Sans"/>
              </a:rPr>
              <a:t>, tidbits and more treats for their rewards. </a:t>
            </a:r>
            <a:endParaRPr>
              <a:latin typeface="Josefin Sans"/>
              <a:ea typeface="Josefin Sans"/>
              <a:cs typeface="Josefin Sans"/>
              <a:sym typeface="Josefi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B7B7B7"/>
            </a:gs>
          </a:gsLst>
          <a:path path="circle">
            <a:fillToRect b="50%" l="50%" r="50%" t="50%"/>
          </a:path>
          <a:tileRect/>
        </a:gradFill>
      </p:bgPr>
    </p:bg>
    <p:spTree>
      <p:nvGrpSpPr>
        <p:cNvPr id="66" name="Shape 66"/>
        <p:cNvGrpSpPr/>
        <p:nvPr/>
      </p:nvGrpSpPr>
      <p:grpSpPr>
        <a:xfrm>
          <a:off x="0" y="0"/>
          <a:ext cx="0" cy="0"/>
          <a:chOff x="0" y="0"/>
          <a:chExt cx="0" cy="0"/>
        </a:xfrm>
      </p:grpSpPr>
      <p:sp>
        <p:nvSpPr>
          <p:cNvPr id="67" name="Google Shape;67;p14"/>
          <p:cNvSpPr txBox="1"/>
          <p:nvPr/>
        </p:nvSpPr>
        <p:spPr>
          <a:xfrm>
            <a:off x="73150" y="134100"/>
            <a:ext cx="4681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68" name="Google Shape;68;p14"/>
          <p:cNvSpPr txBox="1"/>
          <p:nvPr/>
        </p:nvSpPr>
        <p:spPr>
          <a:xfrm>
            <a:off x="195075" y="170700"/>
            <a:ext cx="49257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400" u="sng">
                <a:latin typeface="Economica"/>
                <a:ea typeface="Economica"/>
                <a:cs typeface="Economica"/>
                <a:sym typeface="Economica"/>
              </a:rPr>
              <a:t>Method</a:t>
            </a:r>
            <a:endParaRPr b="1" sz="2400" u="sng">
              <a:latin typeface="Economica"/>
              <a:ea typeface="Economica"/>
              <a:cs typeface="Economica"/>
              <a:sym typeface="Economica"/>
            </a:endParaRPr>
          </a:p>
        </p:txBody>
      </p:sp>
      <p:sp>
        <p:nvSpPr>
          <p:cNvPr id="69" name="Google Shape;69;p14"/>
          <p:cNvSpPr txBox="1"/>
          <p:nvPr/>
        </p:nvSpPr>
        <p:spPr>
          <a:xfrm>
            <a:off x="-109450" y="724800"/>
            <a:ext cx="4230600" cy="4571400"/>
          </a:xfrm>
          <a:prstGeom prst="rect">
            <a:avLst/>
          </a:prstGeom>
          <a:noFill/>
          <a:ln>
            <a:noFill/>
          </a:ln>
        </p:spPr>
        <p:txBody>
          <a:bodyPr anchorCtr="0" anchor="t" bIns="91425" lIns="91425" spcFirstLastPara="1" rIns="91425" wrap="square" tIns="91425">
            <a:spAutoFit/>
          </a:bodyPr>
          <a:lstStyle/>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Initially, defrost you carrion; remove intestine and other offals is fine.</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Secondly</a:t>
            </a:r>
            <a:r>
              <a:rPr lang="en" sz="1500">
                <a:latin typeface="Josefin Sans"/>
                <a:ea typeface="Josefin Sans"/>
                <a:cs typeface="Josefin Sans"/>
                <a:sym typeface="Josefin Sans"/>
              </a:rPr>
              <a:t>, defrost your food prepared for when you birds wakes up.</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Next, Check your bird (health is ok, </a:t>
            </a:r>
            <a:r>
              <a:rPr lang="en" sz="1500">
                <a:latin typeface="Josefin Sans"/>
                <a:ea typeface="Josefin Sans"/>
                <a:cs typeface="Josefin Sans"/>
                <a:sym typeface="Josefin Sans"/>
              </a:rPr>
              <a:t>hygiene physical exercise etc.)</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Then, feed your bird. Take your frozen carrions and feed around 250g average; this should last them several days. </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After that, let your bird cool down and take it for a quick fly around a course, this is required due to the fact that the birds physical exercise is a big part of your bird’s health. </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p:txBody>
      </p:sp>
      <p:sp>
        <p:nvSpPr>
          <p:cNvPr id="70" name="Google Shape;70;p14"/>
          <p:cNvSpPr txBox="1"/>
          <p:nvPr/>
        </p:nvSpPr>
        <p:spPr>
          <a:xfrm>
            <a:off x="4365325" y="55050"/>
            <a:ext cx="4523400" cy="5033400"/>
          </a:xfrm>
          <a:prstGeom prst="rect">
            <a:avLst/>
          </a:prstGeom>
          <a:noFill/>
          <a:ln>
            <a:noFill/>
          </a:ln>
        </p:spPr>
        <p:txBody>
          <a:bodyPr anchorCtr="0" anchor="t" bIns="91425" lIns="91425" spcFirstLastPara="1" rIns="91425" wrap="square" tIns="91425">
            <a:spAutoFit/>
          </a:bodyPr>
          <a:lstStyle/>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Just then, clean your bird and its enclosure, (As mentioned birds </a:t>
            </a:r>
            <a:r>
              <a:rPr lang="en" sz="1500">
                <a:latin typeface="Josefin Sans"/>
                <a:ea typeface="Josefin Sans"/>
                <a:cs typeface="Josefin Sans"/>
                <a:sym typeface="Josefin Sans"/>
              </a:rPr>
              <a:t>hygiene</a:t>
            </a:r>
            <a:r>
              <a:rPr lang="en" sz="1500">
                <a:latin typeface="Josefin Sans"/>
                <a:ea typeface="Josefin Sans"/>
                <a:cs typeface="Josefin Sans"/>
                <a:sym typeface="Josefin Sans"/>
              </a:rPr>
              <a:t> is an </a:t>
            </a:r>
            <a:r>
              <a:rPr lang="en" sz="1500">
                <a:latin typeface="Josefin Sans"/>
                <a:ea typeface="Josefin Sans"/>
                <a:cs typeface="Josefin Sans"/>
                <a:sym typeface="Josefin Sans"/>
              </a:rPr>
              <a:t>immense</a:t>
            </a:r>
            <a:r>
              <a:rPr lang="en" sz="1500">
                <a:latin typeface="Josefin Sans"/>
                <a:ea typeface="Josefin Sans"/>
                <a:cs typeface="Josefin Sans"/>
                <a:sym typeface="Josefin Sans"/>
              </a:rPr>
              <a:t> part of good health.</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Eventually, check your birds heath again, you can never be too sure if your birds is ‘perfectly’ fine. Some pointers to look out for to make sure your birds health is great: Eyes- bright and alert. Nostrils- clear and dry. Beak- strong with no overgrowth, fractures or asymmetry. Inside mouth- look clean with no noxious smell.</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After, feed again, your bird should eat around 3-4 times a day if not given 250g daily.</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Penultimately, check your enclosure, you don't want any vicious predators in do you? </a:t>
            </a:r>
            <a:endParaRPr sz="1500">
              <a:latin typeface="Josefin Sans"/>
              <a:ea typeface="Josefin Sans"/>
              <a:cs typeface="Josefin Sans"/>
              <a:sym typeface="Josefin Sans"/>
            </a:endParaRPr>
          </a:p>
          <a:p>
            <a:pPr indent="0" lvl="0" marL="457200" rtl="0" algn="l">
              <a:spcBef>
                <a:spcPts val="0"/>
              </a:spcBef>
              <a:spcAft>
                <a:spcPts val="0"/>
              </a:spcAft>
              <a:buNone/>
            </a:pPr>
            <a:r>
              <a:t/>
            </a:r>
            <a:endParaRPr sz="1500">
              <a:latin typeface="Josefin Sans"/>
              <a:ea typeface="Josefin Sans"/>
              <a:cs typeface="Josefin Sans"/>
              <a:sym typeface="Josefin Sans"/>
            </a:endParaRPr>
          </a:p>
          <a:p>
            <a:pPr indent="-323850" lvl="0" marL="457200" rtl="0" algn="l">
              <a:spcBef>
                <a:spcPts val="0"/>
              </a:spcBef>
              <a:spcAft>
                <a:spcPts val="0"/>
              </a:spcAft>
              <a:buSzPts val="1500"/>
              <a:buFont typeface="Josefin Sans"/>
              <a:buChar char="●"/>
            </a:pPr>
            <a:r>
              <a:rPr lang="en" sz="1500">
                <a:latin typeface="Josefin Sans"/>
                <a:ea typeface="Josefin Sans"/>
                <a:cs typeface="Josefin Sans"/>
                <a:sym typeface="Josefin Sans"/>
              </a:rPr>
              <a:t>Lastly, lock up for the night.</a:t>
            </a:r>
            <a:endParaRPr sz="1500">
              <a:latin typeface="Josefin Sans"/>
              <a:ea typeface="Josefin Sans"/>
              <a:cs typeface="Josefin Sans"/>
              <a:sym typeface="Josefin Sa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B7B7B7"/>
            </a:gs>
          </a:gsLst>
          <a:path path="circle">
            <a:fillToRect b="50%" l="50%" r="50%" t="50%"/>
          </a:path>
          <a:tileRect/>
        </a:gradFill>
      </p:bgPr>
    </p:bg>
    <p:spTree>
      <p:nvGrpSpPr>
        <p:cNvPr id="74" name="Shape 74"/>
        <p:cNvGrpSpPr/>
        <p:nvPr/>
      </p:nvGrpSpPr>
      <p:grpSpPr>
        <a:xfrm>
          <a:off x="0" y="0"/>
          <a:ext cx="0" cy="0"/>
          <a:chOff x="0" y="0"/>
          <a:chExt cx="0" cy="0"/>
        </a:xfrm>
      </p:grpSpPr>
      <p:sp>
        <p:nvSpPr>
          <p:cNvPr id="75" name="Google Shape;75;p15"/>
          <p:cNvSpPr txBox="1"/>
          <p:nvPr/>
        </p:nvSpPr>
        <p:spPr>
          <a:xfrm>
            <a:off x="145925" y="145925"/>
            <a:ext cx="70038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400" u="sng">
                <a:latin typeface="Economica"/>
                <a:ea typeface="Economica"/>
                <a:cs typeface="Economica"/>
                <a:sym typeface="Economica"/>
              </a:rPr>
              <a:t>Tips and </a:t>
            </a:r>
            <a:r>
              <a:rPr b="1" lang="en" sz="2400" u="sng">
                <a:latin typeface="Economica"/>
                <a:ea typeface="Economica"/>
                <a:cs typeface="Economica"/>
                <a:sym typeface="Economica"/>
              </a:rPr>
              <a:t>fascinating</a:t>
            </a:r>
            <a:r>
              <a:rPr b="1" lang="en" sz="2400" u="sng">
                <a:latin typeface="Economica"/>
                <a:ea typeface="Economica"/>
                <a:cs typeface="Economica"/>
                <a:sym typeface="Economica"/>
              </a:rPr>
              <a:t> facts!</a:t>
            </a:r>
            <a:endParaRPr b="1" sz="2400" u="sng">
              <a:latin typeface="Economica"/>
              <a:ea typeface="Economica"/>
              <a:cs typeface="Economica"/>
              <a:sym typeface="Economica"/>
            </a:endParaRPr>
          </a:p>
        </p:txBody>
      </p:sp>
      <p:sp>
        <p:nvSpPr>
          <p:cNvPr id="76" name="Google Shape;76;p15"/>
          <p:cNvSpPr txBox="1"/>
          <p:nvPr/>
        </p:nvSpPr>
        <p:spPr>
          <a:xfrm>
            <a:off x="194550" y="839000"/>
            <a:ext cx="5775900" cy="1046700"/>
          </a:xfrm>
          <a:prstGeom prst="rect">
            <a:avLst/>
          </a:prstGeom>
          <a:noFill/>
          <a:ln cap="flat" cmpd="sng" w="9525">
            <a:solidFill>
              <a:schemeClr val="lt1"/>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t" bIns="91425" lIns="91425" spcFirstLastPara="1" rIns="91425" wrap="square" tIns="91425">
            <a:spAutoFit/>
          </a:bodyPr>
          <a:lstStyle/>
          <a:p>
            <a:pPr indent="0" lvl="0" marL="0" rtl="0" algn="l">
              <a:spcBef>
                <a:spcPts val="0"/>
              </a:spcBef>
              <a:spcAft>
                <a:spcPts val="0"/>
              </a:spcAft>
              <a:buNone/>
            </a:pPr>
            <a:r>
              <a:rPr lang="en">
                <a:latin typeface="Josefin Sans"/>
                <a:ea typeface="Josefin Sans"/>
                <a:cs typeface="Josefin Sans"/>
                <a:sym typeface="Josefin Sans"/>
              </a:rPr>
              <a:t>You wouldn’t want to be the person that doesn’t know </a:t>
            </a:r>
            <a:r>
              <a:rPr i="1" lang="en">
                <a:latin typeface="Josefin Sans"/>
                <a:ea typeface="Josefin Sans"/>
                <a:cs typeface="Josefin Sans"/>
                <a:sym typeface="Josefin Sans"/>
              </a:rPr>
              <a:t>ANYTHING </a:t>
            </a:r>
            <a:r>
              <a:rPr lang="en">
                <a:latin typeface="Josefin Sans"/>
                <a:ea typeface="Josefin Sans"/>
                <a:cs typeface="Josefin Sans"/>
                <a:sym typeface="Josefin Sans"/>
              </a:rPr>
              <a:t>interesting about your bird, right?  Read on to find out </a:t>
            </a:r>
            <a:r>
              <a:rPr lang="en">
                <a:latin typeface="Josefin Sans"/>
                <a:ea typeface="Josefin Sans"/>
                <a:cs typeface="Josefin Sans"/>
                <a:sym typeface="Josefin Sans"/>
              </a:rPr>
              <a:t>intriguing</a:t>
            </a:r>
            <a:r>
              <a:rPr lang="en">
                <a:latin typeface="Josefin Sans"/>
                <a:ea typeface="Josefin Sans"/>
                <a:cs typeface="Josefin Sans"/>
                <a:sym typeface="Josefin Sans"/>
              </a:rPr>
              <a:t> tips and facts about your bird that will make you and your bird’s </a:t>
            </a:r>
            <a:r>
              <a:rPr lang="en">
                <a:latin typeface="Josefin Sans"/>
                <a:ea typeface="Josefin Sans"/>
                <a:cs typeface="Josefin Sans"/>
                <a:sym typeface="Josefin Sans"/>
              </a:rPr>
              <a:t>relationship</a:t>
            </a:r>
            <a:r>
              <a:rPr lang="en">
                <a:latin typeface="Josefin Sans"/>
                <a:ea typeface="Josefin Sans"/>
                <a:cs typeface="Josefin Sans"/>
                <a:sym typeface="Josefin Sans"/>
              </a:rPr>
              <a:t> stand out!</a:t>
            </a:r>
            <a:endParaRPr>
              <a:latin typeface="Josefin Sans"/>
              <a:ea typeface="Josefin Sans"/>
              <a:cs typeface="Josefin Sans"/>
              <a:sym typeface="Josefin Sans"/>
            </a:endParaRPr>
          </a:p>
        </p:txBody>
      </p:sp>
      <p:pic>
        <p:nvPicPr>
          <p:cNvPr id="77" name="Google Shape;77;p15"/>
          <p:cNvPicPr preferRelativeResize="0"/>
          <p:nvPr/>
        </p:nvPicPr>
        <p:blipFill>
          <a:blip r:embed="rId3">
            <a:alphaModFix/>
          </a:blip>
          <a:stretch>
            <a:fillRect/>
          </a:stretch>
        </p:blipFill>
        <p:spPr>
          <a:xfrm>
            <a:off x="145925" y="2024675"/>
            <a:ext cx="3035448" cy="2352476"/>
          </a:xfrm>
          <a:prstGeom prst="rect">
            <a:avLst/>
          </a:prstGeom>
          <a:noFill/>
          <a:ln>
            <a:noFill/>
          </a:ln>
          <a:effectLst>
            <a:outerShdw blurRad="142875" rotWithShape="0" algn="bl" dir="5400000" dist="66675">
              <a:srgbClr val="000000"/>
            </a:outerShdw>
          </a:effectLst>
        </p:spPr>
      </p:pic>
      <p:sp>
        <p:nvSpPr>
          <p:cNvPr id="78" name="Google Shape;78;p15"/>
          <p:cNvSpPr txBox="1"/>
          <p:nvPr/>
        </p:nvSpPr>
        <p:spPr>
          <a:xfrm>
            <a:off x="145950" y="4450375"/>
            <a:ext cx="3377700" cy="6465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500">
                <a:latin typeface="Josefin Sans"/>
                <a:ea typeface="Josefin Sans"/>
                <a:cs typeface="Josefin Sans"/>
                <a:sym typeface="Josefin Sans"/>
              </a:rPr>
              <a:t>A Golden </a:t>
            </a:r>
            <a:r>
              <a:rPr lang="en" sz="1500">
                <a:latin typeface="Josefin Sans"/>
                <a:ea typeface="Josefin Sans"/>
                <a:cs typeface="Josefin Sans"/>
                <a:sym typeface="Josefin Sans"/>
              </a:rPr>
              <a:t>Eagle's</a:t>
            </a:r>
            <a:r>
              <a:rPr lang="en" sz="1500">
                <a:latin typeface="Josefin Sans"/>
                <a:ea typeface="Josefin Sans"/>
                <a:cs typeface="Josefin Sans"/>
                <a:sym typeface="Josefin Sans"/>
              </a:rPr>
              <a:t> </a:t>
            </a:r>
            <a:r>
              <a:rPr lang="en" sz="1500">
                <a:latin typeface="Josefin Sans"/>
                <a:ea typeface="Josefin Sans"/>
                <a:cs typeface="Josefin Sans"/>
                <a:sym typeface="Josefin Sans"/>
              </a:rPr>
              <a:t>wingspan</a:t>
            </a:r>
            <a:r>
              <a:rPr lang="en" sz="1500">
                <a:latin typeface="Josefin Sans"/>
                <a:ea typeface="Josefin Sans"/>
                <a:cs typeface="Josefin Sans"/>
                <a:sym typeface="Josefin Sans"/>
              </a:rPr>
              <a:t> is the size of an </a:t>
            </a:r>
            <a:r>
              <a:rPr lang="en" sz="1500">
                <a:latin typeface="Josefin Sans"/>
                <a:ea typeface="Josefin Sans"/>
                <a:cs typeface="Josefin Sans"/>
                <a:sym typeface="Josefin Sans"/>
              </a:rPr>
              <a:t>average</a:t>
            </a:r>
            <a:r>
              <a:rPr lang="en" sz="1500">
                <a:latin typeface="Josefin Sans"/>
                <a:ea typeface="Josefin Sans"/>
                <a:cs typeface="Josefin Sans"/>
                <a:sym typeface="Josefin Sans"/>
              </a:rPr>
              <a:t> full grown man!</a:t>
            </a:r>
            <a:endParaRPr sz="1500">
              <a:latin typeface="Josefin Sans"/>
              <a:ea typeface="Josefin Sans"/>
              <a:cs typeface="Josefin Sans"/>
              <a:sym typeface="Josefin Sans"/>
            </a:endParaRPr>
          </a:p>
        </p:txBody>
      </p:sp>
      <p:sp>
        <p:nvSpPr>
          <p:cNvPr id="79" name="Google Shape;79;p15"/>
          <p:cNvSpPr txBox="1"/>
          <p:nvPr/>
        </p:nvSpPr>
        <p:spPr>
          <a:xfrm>
            <a:off x="6250025" y="243200"/>
            <a:ext cx="2833200" cy="18009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500">
                <a:latin typeface="Josefin Sans"/>
                <a:ea typeface="Josefin Sans"/>
                <a:cs typeface="Josefin Sans"/>
                <a:sym typeface="Josefin Sans"/>
              </a:rPr>
              <a:t>Don’t take this fast with your bird give him/her time to develop. </a:t>
            </a:r>
            <a:endParaRPr sz="1500">
              <a:latin typeface="Josefin Sans"/>
              <a:ea typeface="Josefin Sans"/>
              <a:cs typeface="Josefin Sans"/>
              <a:sym typeface="Josefin Sans"/>
            </a:endParaRPr>
          </a:p>
          <a:p>
            <a:pPr indent="0" lvl="0" marL="0" rtl="0" algn="l">
              <a:spcBef>
                <a:spcPts val="0"/>
              </a:spcBef>
              <a:spcAft>
                <a:spcPts val="0"/>
              </a:spcAft>
              <a:buNone/>
            </a:pPr>
            <a:r>
              <a:t/>
            </a:r>
            <a:endParaRPr sz="1500">
              <a:latin typeface="Josefin Sans"/>
              <a:ea typeface="Josefin Sans"/>
              <a:cs typeface="Josefin Sans"/>
              <a:sym typeface="Josefin Sans"/>
            </a:endParaRPr>
          </a:p>
          <a:p>
            <a:pPr indent="0" lvl="0" marL="0" rtl="0" algn="l">
              <a:spcBef>
                <a:spcPts val="0"/>
              </a:spcBef>
              <a:spcAft>
                <a:spcPts val="0"/>
              </a:spcAft>
              <a:buNone/>
            </a:pPr>
            <a:r>
              <a:rPr lang="en" sz="1500">
                <a:latin typeface="Josefin Sans"/>
                <a:ea typeface="Josefin Sans"/>
                <a:cs typeface="Josefin Sans"/>
                <a:sym typeface="Josefin Sans"/>
              </a:rPr>
              <a:t>Make sure you know basic information about your bird: lifespan, weight, wingspan etc.</a:t>
            </a:r>
            <a:endParaRPr sz="1500">
              <a:latin typeface="Josefin Sans"/>
              <a:ea typeface="Josefin Sans"/>
              <a:cs typeface="Josefin Sans"/>
              <a:sym typeface="Josefin Sans"/>
            </a:endParaRPr>
          </a:p>
        </p:txBody>
      </p:sp>
      <p:pic>
        <p:nvPicPr>
          <p:cNvPr id="80" name="Google Shape;80;p15"/>
          <p:cNvPicPr preferRelativeResize="0"/>
          <p:nvPr/>
        </p:nvPicPr>
        <p:blipFill>
          <a:blip r:embed="rId4">
            <a:alphaModFix/>
          </a:blip>
          <a:stretch>
            <a:fillRect/>
          </a:stretch>
        </p:blipFill>
        <p:spPr>
          <a:xfrm>
            <a:off x="7018098" y="2024675"/>
            <a:ext cx="2011031" cy="2952998"/>
          </a:xfrm>
          <a:prstGeom prst="rect">
            <a:avLst/>
          </a:prstGeom>
          <a:noFill/>
          <a:ln>
            <a:noFill/>
          </a:ln>
          <a:effectLst>
            <a:outerShdw blurRad="128588" rotWithShape="0" algn="bl" dir="5100000" dist="76200">
              <a:srgbClr val="000000">
                <a:alpha val="89000"/>
              </a:srgbClr>
            </a:outerShdw>
          </a:effectLst>
        </p:spPr>
      </p:pic>
      <p:pic>
        <p:nvPicPr>
          <p:cNvPr id="81" name="Google Shape;81;p15"/>
          <p:cNvPicPr preferRelativeResize="0"/>
          <p:nvPr/>
        </p:nvPicPr>
        <p:blipFill>
          <a:blip r:embed="rId5">
            <a:alphaModFix/>
          </a:blip>
          <a:stretch>
            <a:fillRect/>
          </a:stretch>
        </p:blipFill>
        <p:spPr>
          <a:xfrm>
            <a:off x="3316025" y="2044098"/>
            <a:ext cx="2511962" cy="1681301"/>
          </a:xfrm>
          <a:prstGeom prst="rect">
            <a:avLst/>
          </a:prstGeom>
          <a:noFill/>
          <a:ln>
            <a:noFill/>
          </a:ln>
          <a:effectLst>
            <a:outerShdw blurRad="128588" rotWithShape="0" algn="bl" dir="5220000" dist="66675">
              <a:srgbClr val="000000"/>
            </a:outerShdw>
          </a:effectLst>
        </p:spPr>
      </p:pic>
      <p:sp>
        <p:nvSpPr>
          <p:cNvPr id="82" name="Google Shape;82;p15"/>
          <p:cNvSpPr txBox="1"/>
          <p:nvPr/>
        </p:nvSpPr>
        <p:spPr>
          <a:xfrm>
            <a:off x="3316025" y="3883800"/>
            <a:ext cx="2617800" cy="6465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500">
                <a:latin typeface="Josefin Sans"/>
                <a:ea typeface="Josefin Sans"/>
                <a:cs typeface="Josefin Sans"/>
                <a:sym typeface="Josefin Sans"/>
              </a:rPr>
              <a:t>Young have white patches in </a:t>
            </a:r>
            <a:r>
              <a:rPr lang="en" sz="1500">
                <a:latin typeface="Josefin Sans"/>
                <a:ea typeface="Josefin Sans"/>
                <a:cs typeface="Josefin Sans"/>
                <a:sym typeface="Josefin Sans"/>
              </a:rPr>
              <a:t>their</a:t>
            </a:r>
            <a:r>
              <a:rPr lang="en" sz="1500">
                <a:latin typeface="Josefin Sans"/>
                <a:ea typeface="Josefin Sans"/>
                <a:cs typeface="Josefin Sans"/>
                <a:sym typeface="Josefin Sans"/>
              </a:rPr>
              <a:t> wings.</a:t>
            </a:r>
            <a:endParaRPr sz="1500">
              <a:latin typeface="Josefin Sans"/>
              <a:ea typeface="Josefin Sans"/>
              <a:cs typeface="Josefin Sans"/>
              <a:sym typeface="Josefin Sans"/>
            </a:endParaRPr>
          </a:p>
        </p:txBody>
      </p:sp>
      <p:sp>
        <p:nvSpPr>
          <p:cNvPr id="83" name="Google Shape;83;p15"/>
          <p:cNvSpPr txBox="1"/>
          <p:nvPr/>
        </p:nvSpPr>
        <p:spPr>
          <a:xfrm>
            <a:off x="5980213" y="3048000"/>
            <a:ext cx="991500" cy="11082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500">
                <a:latin typeface="Josefin Sans"/>
                <a:ea typeface="Josefin Sans"/>
                <a:cs typeface="Josefin Sans"/>
                <a:sym typeface="Josefin Sans"/>
              </a:rPr>
              <a:t>And adults are dark brown</a:t>
            </a:r>
            <a:endParaRPr sz="1600">
              <a:latin typeface="Josefin Sans"/>
              <a:ea typeface="Josefin Sans"/>
              <a:cs typeface="Josefin Sans"/>
              <a:sym typeface="Josefi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B7B7B7"/>
            </a:gs>
          </a:gsLst>
          <a:path path="circle">
            <a:fillToRect b="50%" l="50%" r="50%" t="50%"/>
          </a:path>
          <a:tileRect/>
        </a:gradFill>
      </p:bgPr>
    </p:bg>
    <p:spTree>
      <p:nvGrpSpPr>
        <p:cNvPr id="87" name="Shape 87"/>
        <p:cNvGrpSpPr/>
        <p:nvPr/>
      </p:nvGrpSpPr>
      <p:grpSpPr>
        <a:xfrm>
          <a:off x="0" y="0"/>
          <a:ext cx="0" cy="0"/>
          <a:chOff x="0" y="0"/>
          <a:chExt cx="0" cy="0"/>
        </a:xfrm>
      </p:grpSpPr>
      <p:sp>
        <p:nvSpPr>
          <p:cNvPr id="88" name="Google Shape;88;p16"/>
          <p:cNvSpPr txBox="1"/>
          <p:nvPr/>
        </p:nvSpPr>
        <p:spPr>
          <a:xfrm>
            <a:off x="109425" y="145925"/>
            <a:ext cx="2711700" cy="56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500" u="sng">
                <a:latin typeface="Economica"/>
                <a:ea typeface="Economica"/>
                <a:cs typeface="Economica"/>
                <a:sym typeface="Economica"/>
              </a:rPr>
              <a:t>Glossary </a:t>
            </a:r>
            <a:endParaRPr b="1" sz="2500" u="sng">
              <a:latin typeface="Economica"/>
              <a:ea typeface="Economica"/>
              <a:cs typeface="Economica"/>
              <a:sym typeface="Economica"/>
            </a:endParaRPr>
          </a:p>
        </p:txBody>
      </p:sp>
      <p:sp>
        <p:nvSpPr>
          <p:cNvPr id="89" name="Google Shape;89;p16"/>
          <p:cNvSpPr txBox="1"/>
          <p:nvPr/>
        </p:nvSpPr>
        <p:spPr>
          <a:xfrm>
            <a:off x="231025" y="826850"/>
            <a:ext cx="5958300" cy="560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Native- born in a specified place.</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Vegetation- </a:t>
            </a:r>
            <a:r>
              <a:rPr lang="en" sz="1600">
                <a:solidFill>
                  <a:schemeClr val="dk1"/>
                </a:solidFill>
                <a:latin typeface="Josefin Sans"/>
                <a:ea typeface="Josefin Sans"/>
                <a:cs typeface="Josefin Sans"/>
                <a:sym typeface="Josefin Sans"/>
              </a:rPr>
              <a:t>plants considered collectively, especially those found in a particular area or habitat.</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Urban- in, relating to, or characteristic of a town or city.</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Clr>
                <a:schemeClr val="dk1"/>
              </a:buClr>
              <a:buSzPts val="1100"/>
              <a:buFont typeface="Arial"/>
              <a:buNone/>
            </a:pPr>
            <a:r>
              <a:rPr lang="en" sz="1600">
                <a:solidFill>
                  <a:schemeClr val="dk1"/>
                </a:solidFill>
                <a:latin typeface="Josefin Sans"/>
                <a:ea typeface="Josefin Sans"/>
                <a:cs typeface="Josefin Sans"/>
                <a:sym typeface="Josefin Sans"/>
              </a:rPr>
              <a:t>"the urban population"</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Agricultural- the science or practice of farming</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Forested- covered with forest.</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Carrion- the decaying flesh of dead animals.</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rPr lang="en" sz="1600">
                <a:solidFill>
                  <a:schemeClr val="dk1"/>
                </a:solidFill>
                <a:latin typeface="Josefin Sans"/>
                <a:ea typeface="Josefin Sans"/>
                <a:cs typeface="Josefin Sans"/>
                <a:sym typeface="Josefin Sans"/>
              </a:rPr>
              <a:t>Lure- tempt (a person or animal) to do something or to go somewhere, especially by offering some form of reward.</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a:p>
            <a:pPr indent="0" lvl="0" marL="0" rtl="0" algn="l">
              <a:spcBef>
                <a:spcPts val="0"/>
              </a:spcBef>
              <a:spcAft>
                <a:spcPts val="0"/>
              </a:spcAft>
              <a:buNone/>
            </a:pPr>
            <a:r>
              <a:t/>
            </a:r>
            <a:endParaRPr sz="1600">
              <a:solidFill>
                <a:schemeClr val="dk1"/>
              </a:solidFill>
              <a:latin typeface="Josefin Sans"/>
              <a:ea typeface="Josefin Sans"/>
              <a:cs typeface="Josefin Sans"/>
              <a:sym typeface="Josefin Sans"/>
            </a:endParaRPr>
          </a:p>
        </p:txBody>
      </p:sp>
      <p:pic>
        <p:nvPicPr>
          <p:cNvPr id="90" name="Google Shape;90;p16"/>
          <p:cNvPicPr preferRelativeResize="0"/>
          <p:nvPr/>
        </p:nvPicPr>
        <p:blipFill>
          <a:blip r:embed="rId3">
            <a:alphaModFix/>
          </a:blip>
          <a:stretch>
            <a:fillRect/>
          </a:stretch>
        </p:blipFill>
        <p:spPr>
          <a:xfrm>
            <a:off x="5638950" y="1605074"/>
            <a:ext cx="3334826" cy="2624674"/>
          </a:xfrm>
          <a:prstGeom prst="rect">
            <a:avLst/>
          </a:prstGeom>
          <a:noFill/>
          <a:ln>
            <a:noFill/>
          </a:ln>
          <a:effectLst>
            <a:outerShdw blurRad="157163" rotWithShape="0" algn="bl" dir="5220000" dist="76200">
              <a:srgbClr val="000000"/>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B7B7B7"/>
            </a:gs>
          </a:gsLst>
          <a:path path="circle">
            <a:fillToRect b="50%" l="50%" r="50%" t="50%"/>
          </a:path>
          <a:tileRect/>
        </a:gradFill>
      </p:bgPr>
    </p:bg>
    <p:spTree>
      <p:nvGrpSpPr>
        <p:cNvPr id="94" name="Shape 94"/>
        <p:cNvGrpSpPr/>
        <p:nvPr/>
      </p:nvGrpSpPr>
      <p:grpSpPr>
        <a:xfrm>
          <a:off x="0" y="0"/>
          <a:ext cx="0" cy="0"/>
          <a:chOff x="0" y="0"/>
          <a:chExt cx="0" cy="0"/>
        </a:xfrm>
      </p:grpSpPr>
      <p:sp>
        <p:nvSpPr>
          <p:cNvPr id="95" name="Google Shape;95;p17"/>
          <p:cNvSpPr txBox="1"/>
          <p:nvPr/>
        </p:nvSpPr>
        <p:spPr>
          <a:xfrm>
            <a:off x="97525" y="207275"/>
            <a:ext cx="34383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400" u="sng">
                <a:latin typeface="Economica"/>
                <a:ea typeface="Economica"/>
                <a:cs typeface="Economica"/>
                <a:sym typeface="Economica"/>
              </a:rPr>
              <a:t>Conclusion</a:t>
            </a:r>
            <a:endParaRPr b="1" sz="2400" u="sng">
              <a:latin typeface="Economica"/>
              <a:ea typeface="Economica"/>
              <a:cs typeface="Economica"/>
              <a:sym typeface="Economica"/>
            </a:endParaRPr>
          </a:p>
        </p:txBody>
      </p:sp>
      <p:sp>
        <p:nvSpPr>
          <p:cNvPr id="96" name="Google Shape;96;p17"/>
          <p:cNvSpPr txBox="1"/>
          <p:nvPr/>
        </p:nvSpPr>
        <p:spPr>
          <a:xfrm>
            <a:off x="219450" y="853450"/>
            <a:ext cx="5425500" cy="410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500">
                <a:latin typeface="Josefin Sans"/>
                <a:ea typeface="Josefin Sans"/>
                <a:cs typeface="Josefin Sans"/>
                <a:sym typeface="Josefin Sans"/>
              </a:rPr>
              <a:t>By the end of this your bird should be exploding with happiness. They should be healthy, fit and happy, and you should now know how to take care of your Golden eagle. I hope all those question you had walking around in your head about golden eagles have been </a:t>
            </a:r>
            <a:r>
              <a:rPr lang="en" sz="1500">
                <a:latin typeface="Josefin Sans"/>
                <a:ea typeface="Josefin Sans"/>
                <a:cs typeface="Josefin Sans"/>
                <a:sym typeface="Josefin Sans"/>
              </a:rPr>
              <a:t>answered. Are you now the best informed eagle-eyed expert to ever walk the earth? If you would like to know more, If your imagination wants to look more into the future, If you still have questions bursting to get asked and answered, then I would love to introduce you to the best website yet to answer all your questions full with adrenaline, a chance to know more about different species of birds. Visit </a:t>
            </a:r>
            <a:r>
              <a:rPr lang="en" sz="1500" u="sng">
                <a:solidFill>
                  <a:schemeClr val="hlink"/>
                </a:solidFill>
                <a:latin typeface="Josefin Sans"/>
                <a:ea typeface="Josefin Sans"/>
                <a:cs typeface="Josefin Sans"/>
                <a:sym typeface="Josefin Sans"/>
                <a:hlinkClick r:id="rId3"/>
              </a:rPr>
              <a:t>https://www.britishbirdofpreycentre.co.uk/</a:t>
            </a:r>
            <a:r>
              <a:rPr lang="en" sz="1500">
                <a:latin typeface="Josefin Sans"/>
                <a:ea typeface="Josefin Sans"/>
                <a:cs typeface="Josefin Sans"/>
                <a:sym typeface="Josefin Sans"/>
              </a:rPr>
              <a:t> for the best experience of your life. Thank you for taking your time to read this. I would love to here your input and satisfaction about my manual. A big thank you again and I would like to wish you a wonderful rest of your day. </a:t>
            </a:r>
            <a:endParaRPr sz="1500">
              <a:latin typeface="Josefin Sans"/>
              <a:ea typeface="Josefin Sans"/>
              <a:cs typeface="Josefin Sans"/>
              <a:sym typeface="Josefin Sans"/>
            </a:endParaRPr>
          </a:p>
        </p:txBody>
      </p:sp>
      <p:pic>
        <p:nvPicPr>
          <p:cNvPr id="97" name="Google Shape;97;p17"/>
          <p:cNvPicPr preferRelativeResize="0"/>
          <p:nvPr/>
        </p:nvPicPr>
        <p:blipFill>
          <a:blip r:embed="rId4">
            <a:alphaModFix/>
          </a:blip>
          <a:stretch>
            <a:fillRect/>
          </a:stretch>
        </p:blipFill>
        <p:spPr>
          <a:xfrm>
            <a:off x="5785175" y="675250"/>
            <a:ext cx="3194252" cy="2550589"/>
          </a:xfrm>
          <a:prstGeom prst="rect">
            <a:avLst/>
          </a:prstGeom>
          <a:noFill/>
          <a:ln>
            <a:noFill/>
          </a:ln>
          <a:effectLst>
            <a:outerShdw blurRad="114300" rotWithShape="0" algn="bl" dir="4500000" dist="95250">
              <a:srgbClr val="000000"/>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